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Lst>
  <p:sldSz cy="5143500" cx="9144000"/>
  <p:notesSz cx="6858000" cy="9144000"/>
  <p:embeddedFontLst>
    <p:embeddedFont>
      <p:font typeface="Roboto"/>
      <p:regular r:id="rId67"/>
      <p:bold r:id="rId68"/>
      <p:italic r:id="rId69"/>
      <p:boldItalic r:id="rId70"/>
    </p:embeddedFont>
    <p:embeddedFont>
      <p:font typeface="Roboto Medium"/>
      <p:regular r:id="rId71"/>
      <p:bold r:id="rId72"/>
      <p:italic r:id="rId73"/>
      <p:boldItalic r:id="rId74"/>
    </p:embeddedFont>
    <p:embeddedFont>
      <p:font typeface="Barlow Medium"/>
      <p:regular r:id="rId75"/>
      <p:bold r:id="rId76"/>
      <p:italic r:id="rId77"/>
      <p:boldItalic r:id="rId78"/>
    </p:embeddedFont>
    <p:embeddedFont>
      <p:font typeface="Fira Sans Condensed"/>
      <p:regular r:id="rId79"/>
      <p:bold r:id="rId80"/>
      <p:italic r:id="rId81"/>
      <p:boldItalic r:id="rId82"/>
    </p:embeddedFont>
    <p:embeddedFont>
      <p:font typeface="Fira Sans"/>
      <p:regular r:id="rId83"/>
      <p:bold r:id="rId84"/>
      <p:italic r:id="rId85"/>
      <p:boldItalic r:id="rId86"/>
    </p:embeddedFont>
    <p:embeddedFont>
      <p:font typeface="Fira Sans Condensed SemiBold"/>
      <p:regular r:id="rId87"/>
      <p:bold r:id="rId88"/>
      <p:italic r:id="rId89"/>
      <p:boldItalic r:id="rId90"/>
    </p:embeddedFont>
    <p:embeddedFont>
      <p:font typeface="Barlow"/>
      <p:regular r:id="rId91"/>
      <p:bold r:id="rId92"/>
      <p:italic r:id="rId93"/>
      <p:boldItalic r:id="rId9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84" Type="http://schemas.openxmlformats.org/officeDocument/2006/relationships/font" Target="fonts/FiraSans-bold.fntdata"/><Relationship Id="rId83" Type="http://schemas.openxmlformats.org/officeDocument/2006/relationships/font" Target="fonts/FiraSans-regular.fntdata"/><Relationship Id="rId42" Type="http://schemas.openxmlformats.org/officeDocument/2006/relationships/slide" Target="slides/slide38.xml"/><Relationship Id="rId86" Type="http://schemas.openxmlformats.org/officeDocument/2006/relationships/font" Target="fonts/FiraSans-boldItalic.fntdata"/><Relationship Id="rId41" Type="http://schemas.openxmlformats.org/officeDocument/2006/relationships/slide" Target="slides/slide37.xml"/><Relationship Id="rId85" Type="http://schemas.openxmlformats.org/officeDocument/2006/relationships/font" Target="fonts/FiraSans-italic.fntdata"/><Relationship Id="rId44" Type="http://schemas.openxmlformats.org/officeDocument/2006/relationships/slide" Target="slides/slide40.xml"/><Relationship Id="rId88" Type="http://schemas.openxmlformats.org/officeDocument/2006/relationships/font" Target="fonts/FiraSansCondensedSemiBold-bold.fntdata"/><Relationship Id="rId43" Type="http://schemas.openxmlformats.org/officeDocument/2006/relationships/slide" Target="slides/slide39.xml"/><Relationship Id="rId87" Type="http://schemas.openxmlformats.org/officeDocument/2006/relationships/font" Target="fonts/FiraSansCondensedSemiBold-regular.fntdata"/><Relationship Id="rId46" Type="http://schemas.openxmlformats.org/officeDocument/2006/relationships/slide" Target="slides/slide42.xml"/><Relationship Id="rId45" Type="http://schemas.openxmlformats.org/officeDocument/2006/relationships/slide" Target="slides/slide41.xml"/><Relationship Id="rId89" Type="http://schemas.openxmlformats.org/officeDocument/2006/relationships/font" Target="fonts/FiraSansCondensedSemiBold-italic.fntdata"/><Relationship Id="rId80" Type="http://schemas.openxmlformats.org/officeDocument/2006/relationships/font" Target="fonts/FiraSansCondensed-bold.fntdata"/><Relationship Id="rId82" Type="http://schemas.openxmlformats.org/officeDocument/2006/relationships/font" Target="fonts/FiraSansCondensed-boldItalic.fntdata"/><Relationship Id="rId81" Type="http://schemas.openxmlformats.org/officeDocument/2006/relationships/font" Target="fonts/FiraSansCondense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font" Target="fonts/RobotoMedium-italic.fntdata"/><Relationship Id="rId72" Type="http://schemas.openxmlformats.org/officeDocument/2006/relationships/font" Target="fonts/RobotoMedium-bold.fntdata"/><Relationship Id="rId31" Type="http://schemas.openxmlformats.org/officeDocument/2006/relationships/slide" Target="slides/slide27.xml"/><Relationship Id="rId75" Type="http://schemas.openxmlformats.org/officeDocument/2006/relationships/font" Target="fonts/BarlowMedium-regular.fntdata"/><Relationship Id="rId30" Type="http://schemas.openxmlformats.org/officeDocument/2006/relationships/slide" Target="slides/slide26.xml"/><Relationship Id="rId74" Type="http://schemas.openxmlformats.org/officeDocument/2006/relationships/font" Target="fonts/RobotoMedium-boldItalic.fntdata"/><Relationship Id="rId33" Type="http://schemas.openxmlformats.org/officeDocument/2006/relationships/slide" Target="slides/slide29.xml"/><Relationship Id="rId77" Type="http://schemas.openxmlformats.org/officeDocument/2006/relationships/font" Target="fonts/BarlowMedium-italic.fntdata"/><Relationship Id="rId32" Type="http://schemas.openxmlformats.org/officeDocument/2006/relationships/slide" Target="slides/slide28.xml"/><Relationship Id="rId76" Type="http://schemas.openxmlformats.org/officeDocument/2006/relationships/font" Target="fonts/BarlowMedium-bold.fntdata"/><Relationship Id="rId35" Type="http://schemas.openxmlformats.org/officeDocument/2006/relationships/slide" Target="slides/slide31.xml"/><Relationship Id="rId79" Type="http://schemas.openxmlformats.org/officeDocument/2006/relationships/font" Target="fonts/FiraSansCondensed-regular.fntdata"/><Relationship Id="rId34" Type="http://schemas.openxmlformats.org/officeDocument/2006/relationships/slide" Target="slides/slide30.xml"/><Relationship Id="rId78" Type="http://schemas.openxmlformats.org/officeDocument/2006/relationships/font" Target="fonts/BarlowMedium-boldItalic.fntdata"/><Relationship Id="rId71" Type="http://schemas.openxmlformats.org/officeDocument/2006/relationships/font" Target="fonts/RobotoMedium-regular.fntdata"/><Relationship Id="rId70" Type="http://schemas.openxmlformats.org/officeDocument/2006/relationships/font" Target="fonts/Roboto-boldItalic.fntdata"/><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font" Target="fonts/Roboto-bold.fntdata"/><Relationship Id="rId23" Type="http://schemas.openxmlformats.org/officeDocument/2006/relationships/slide" Target="slides/slide19.xml"/><Relationship Id="rId67" Type="http://schemas.openxmlformats.org/officeDocument/2006/relationships/font" Target="fonts/Roboto-regular.fntdata"/><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font" Target="fonts/Roboto-italic.fntdata"/><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94" Type="http://schemas.openxmlformats.org/officeDocument/2006/relationships/font" Target="fonts/Barlow-boldItalic.fntdata"/><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91" Type="http://schemas.openxmlformats.org/officeDocument/2006/relationships/font" Target="fonts/Barlow-regular.fntdata"/><Relationship Id="rId90" Type="http://schemas.openxmlformats.org/officeDocument/2006/relationships/font" Target="fonts/FiraSansCondensedSemiBold-boldItalic.fntdata"/><Relationship Id="rId93" Type="http://schemas.openxmlformats.org/officeDocument/2006/relationships/font" Target="fonts/Barlow-italic.fntdata"/><Relationship Id="rId92" Type="http://schemas.openxmlformats.org/officeDocument/2006/relationships/font" Target="fonts/Barlow-bold.fntdata"/><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lidescarnival.com/lodovico-free-presentation-template/9808"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vetailapp.com/projects/6G9AyObhJiunU7ViBuMNLG/tags/b/2Zyl8S6cdmC6Q1qicp3bpO"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vetailapp.com/projects/6G9AyObhJiunU7ViBuMNLG/tags/b/2Zyl8S6cdmC6Q1qicp3bpO"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crew.me/image_maker/94097"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crew.me/image_maker/94097"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b87c9a92b_0_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Template created by SlideCarnival: </a:t>
            </a:r>
            <a:r>
              <a:rPr lang="en" sz="1200" u="sng">
                <a:solidFill>
                  <a:schemeClr val="hlink"/>
                </a:solidFill>
                <a:latin typeface="Roboto"/>
                <a:ea typeface="Roboto"/>
                <a:cs typeface="Roboto"/>
                <a:sym typeface="Roboto"/>
                <a:hlinkClick r:id="rId2"/>
              </a:rPr>
              <a:t>https://www.slidescarnival.com/lodovico-free-presentation-template/9808</a:t>
            </a:r>
            <a:endParaRPr sz="1200">
              <a:latin typeface="Roboto"/>
              <a:ea typeface="Roboto"/>
              <a:cs typeface="Roboto"/>
              <a:sym typeface="Roboto"/>
            </a:endParaRPr>
          </a:p>
          <a:p>
            <a:pPr indent="0" lvl="0" marL="0" rtl="0" algn="l">
              <a:spcBef>
                <a:spcPts val="0"/>
              </a:spcBef>
              <a:spcAft>
                <a:spcPts val="0"/>
              </a:spcAft>
              <a:buNone/>
            </a:pPr>
            <a:r>
              <a:t/>
            </a:r>
            <a:endParaRPr sz="1200">
              <a:latin typeface="Roboto"/>
              <a:ea typeface="Roboto"/>
              <a:cs typeface="Roboto"/>
              <a:sym typeface="Roboto"/>
            </a:endParaRPr>
          </a:p>
          <a:p>
            <a:pPr indent="0" lvl="0" marL="0" rtl="0" algn="l">
              <a:spcBef>
                <a:spcPts val="0"/>
              </a:spcBef>
              <a:spcAft>
                <a:spcPts val="0"/>
              </a:spcAft>
              <a:buNone/>
            </a:pPr>
            <a:r>
              <a:rPr lang="en" sz="1300">
                <a:latin typeface="Roboto"/>
                <a:ea typeface="Roboto"/>
                <a:cs typeface="Roboto"/>
                <a:sym typeface="Roboto"/>
              </a:rPr>
              <a:t>Time Allocation Split</a:t>
            </a:r>
            <a:endParaRPr sz="13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300">
                <a:latin typeface="Roboto"/>
                <a:ea typeface="Roboto"/>
                <a:cs typeface="Roboto"/>
                <a:sym typeface="Roboto"/>
              </a:rPr>
              <a:t>Introduction</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Background (Kim) 30 sec</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Why did we care (Kim) 30 sec</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Research process  (Kim) 30 sec</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[slide: team]  (Kim) 30 sec</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[agenda] (Kim) 30 sec</a:t>
            </a:r>
            <a:endParaRPr sz="13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300">
                <a:latin typeface="Roboto"/>
                <a:ea typeface="Roboto"/>
                <a:cs typeface="Roboto"/>
                <a:sym typeface="Roboto"/>
              </a:rPr>
              <a:t>Workflow</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What we thought (Tian) 1 minutes</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What we learned (Tian) 1 minutes</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In-depth research or workflow details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Interviews (Tian) 5 </a:t>
            </a:r>
            <a:r>
              <a:rPr lang="en" sz="1300">
                <a:solidFill>
                  <a:schemeClr val="dk1"/>
                </a:solidFill>
                <a:latin typeface="Roboto"/>
                <a:ea typeface="Roboto"/>
                <a:cs typeface="Roboto"/>
                <a:sym typeface="Roboto"/>
              </a:rPr>
              <a:t>minutes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Questionnaire (Kim) 5 </a:t>
            </a:r>
            <a:r>
              <a:rPr lang="en" sz="1300">
                <a:solidFill>
                  <a:schemeClr val="dk1"/>
                </a:solidFill>
                <a:latin typeface="Roboto"/>
                <a:ea typeface="Roboto"/>
                <a:cs typeface="Roboto"/>
                <a:sym typeface="Roboto"/>
              </a:rPr>
              <a:t>minutes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Usability Tests (Uday)  4 </a:t>
            </a:r>
            <a:r>
              <a:rPr lang="en" sz="1300">
                <a:solidFill>
                  <a:schemeClr val="dk1"/>
                </a:solidFill>
                <a:latin typeface="Roboto"/>
                <a:ea typeface="Roboto"/>
                <a:cs typeface="Roboto"/>
                <a:sym typeface="Roboto"/>
              </a:rPr>
              <a:t>minutes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Surprising findings (Uday) 3 minutes</a:t>
            </a:r>
            <a:endParaRPr sz="13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300">
                <a:latin typeface="Roboto"/>
                <a:ea typeface="Roboto"/>
                <a:cs typeface="Roboto"/>
                <a:sym typeface="Roboto"/>
              </a:rPr>
              <a:t>Wrap up </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Takeaways (Uday) 3 minutes</a:t>
            </a:r>
            <a:endParaRPr sz="1300">
              <a:latin typeface="Roboto"/>
              <a:ea typeface="Roboto"/>
              <a:cs typeface="Roboto"/>
              <a:sym typeface="Roboto"/>
            </a:endParaRPr>
          </a:p>
          <a:p>
            <a:pPr indent="-330200" lvl="1" marL="914400" rtl="0" algn="l">
              <a:spcBef>
                <a:spcPts val="0"/>
              </a:spcBef>
              <a:spcAft>
                <a:spcPts val="0"/>
              </a:spcAft>
              <a:buSzPts val="1600"/>
              <a:buFont typeface="Roboto"/>
              <a:buAutoNum type="alphaLcPeriod"/>
            </a:pPr>
            <a:r>
              <a:rPr lang="en" sz="1300">
                <a:latin typeface="Roboto"/>
                <a:ea typeface="Roboto"/>
                <a:cs typeface="Roboto"/>
                <a:sym typeface="Roboto"/>
              </a:rPr>
              <a:t>Next steps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How we’d investigate deeper (Uday) 2 minutes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How to design work that meets the needs of workers? (Kim) 1.5 minutes</a:t>
            </a:r>
            <a:endParaRPr sz="1300">
              <a:latin typeface="Roboto"/>
              <a:ea typeface="Roboto"/>
              <a:cs typeface="Roboto"/>
              <a:sym typeface="Roboto"/>
            </a:endParaRPr>
          </a:p>
          <a:p>
            <a:pPr indent="-330200" lvl="2" marL="1371600" rtl="0" algn="l">
              <a:spcBef>
                <a:spcPts val="0"/>
              </a:spcBef>
              <a:spcAft>
                <a:spcPts val="0"/>
              </a:spcAft>
              <a:buSzPts val="1600"/>
              <a:buFont typeface="Roboto"/>
              <a:buAutoNum type="romanLcPeriod"/>
            </a:pPr>
            <a:r>
              <a:rPr lang="en" sz="1300">
                <a:latin typeface="Roboto"/>
                <a:ea typeface="Roboto"/>
                <a:cs typeface="Roboto"/>
                <a:sym typeface="Roboto"/>
              </a:rPr>
              <a:t>Roadmap to figuring out if it’s time to quit (Kim) 1.5 minutes</a:t>
            </a:r>
            <a:endParaRPr sz="1300">
              <a:latin typeface="Roboto"/>
              <a:ea typeface="Roboto"/>
              <a:cs typeface="Roboto"/>
              <a:sym typeface="Roboto"/>
            </a:endParaRPr>
          </a:p>
          <a:p>
            <a:pPr indent="-330200" lvl="0" marL="457200" rtl="0" algn="l">
              <a:spcBef>
                <a:spcPts val="0"/>
              </a:spcBef>
              <a:spcAft>
                <a:spcPts val="0"/>
              </a:spcAft>
              <a:buSzPts val="1600"/>
              <a:buFont typeface="Roboto"/>
              <a:buAutoNum type="arabicPeriod"/>
            </a:pPr>
            <a:r>
              <a:rPr lang="en" sz="1300">
                <a:latin typeface="Roboto"/>
                <a:ea typeface="Roboto"/>
                <a:cs typeface="Roboto"/>
                <a:sym typeface="Roboto"/>
              </a:rPr>
              <a:t>Questions? 5 minutes</a:t>
            </a:r>
            <a:endParaRPr sz="1300">
              <a:latin typeface="Roboto"/>
              <a:ea typeface="Roboto"/>
              <a:cs typeface="Roboto"/>
              <a:sym typeface="Roboto"/>
            </a:endParaRPr>
          </a:p>
        </p:txBody>
      </p:sp>
      <p:sp>
        <p:nvSpPr>
          <p:cNvPr id="65" name="Google Shape;65;gfb87c9a92b_0_7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1054fd17a5c_0_2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g1054fd17a5c_0_2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054fd17a5c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1054fd17a5c_0_15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1054fd17a5c_0_8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1054fd17a5c_0_8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054fd17a5c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asked during the interview included things like About The Interviewee, </a:t>
            </a:r>
            <a:r>
              <a:rPr lang="en" sz="1200">
                <a:solidFill>
                  <a:srgbClr val="434343"/>
                </a:solidFill>
              </a:rPr>
              <a:t>Prior to the Pandemic, Prior to Quitting, Quitting the Job and of course wrapping-up.</a:t>
            </a:r>
            <a:endParaRPr/>
          </a:p>
        </p:txBody>
      </p:sp>
      <p:sp>
        <p:nvSpPr>
          <p:cNvPr id="309" name="Google Shape;309;g1054fd17a5c_0_2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054fd17a5c_0_8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asked during the interview included things like About The Interviewee, </a:t>
            </a:r>
            <a:r>
              <a:rPr lang="en" sz="1200">
                <a:solidFill>
                  <a:srgbClr val="434343"/>
                </a:solidFill>
              </a:rPr>
              <a:t>Prior to the Pandemic, Prior to Quitting, Quitting the Job and of course wrapping-up.</a:t>
            </a:r>
            <a:endParaRPr/>
          </a:p>
        </p:txBody>
      </p:sp>
      <p:sp>
        <p:nvSpPr>
          <p:cNvPr id="323" name="Google Shape;323;g1054fd17a5c_0_8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04e1581686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See codebook as seen in Dovetail </a:t>
            </a:r>
            <a:r>
              <a:rPr b="1" lang="en" u="sng">
                <a:solidFill>
                  <a:srgbClr val="1155CC"/>
                </a:solidFill>
                <a:hlinkClick r:id="rId2">
                  <a:extLst>
                    <a:ext uri="{A12FA001-AC4F-418D-AE19-62706E023703}">
                      <ahyp:hlinkClr val="tx"/>
                    </a:ext>
                  </a:extLst>
                </a:hlinkClick>
              </a:rPr>
              <a:t>here</a:t>
            </a:r>
            <a:r>
              <a:rPr b="1" lang="en">
                <a:solidFill>
                  <a:schemeClr val="dk1"/>
                </a:solidFill>
              </a:rPr>
              <a:t>.  11 themes</a:t>
            </a:r>
            <a:endParaRPr/>
          </a:p>
        </p:txBody>
      </p:sp>
      <p:sp>
        <p:nvSpPr>
          <p:cNvPr id="337" name="Google Shape;337;g104e1581686_0_5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054fd17a5c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See codebook as seen in Dovetail </a:t>
            </a:r>
            <a:r>
              <a:rPr b="1" lang="en" u="sng">
                <a:solidFill>
                  <a:srgbClr val="1155CC"/>
                </a:solidFill>
                <a:hlinkClick r:id="rId2">
                  <a:extLst>
                    <a:ext uri="{A12FA001-AC4F-418D-AE19-62706E023703}">
                      <ahyp:hlinkClr val="tx"/>
                    </a:ext>
                  </a:extLst>
                </a:hlinkClick>
              </a:rPr>
              <a:t>here</a:t>
            </a:r>
            <a:r>
              <a:rPr b="1" lang="en">
                <a:solidFill>
                  <a:schemeClr val="dk1"/>
                </a:solidFill>
              </a:rPr>
              <a:t>. </a:t>
            </a:r>
            <a:endParaRPr/>
          </a:p>
        </p:txBody>
      </p:sp>
      <p:sp>
        <p:nvSpPr>
          <p:cNvPr id="368" name="Google Shape;368;g1054fd17a5c_0_1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104e1581686_0_8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g104e1581686_0_8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054fd17a5c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Questions asked during the interview included things like About The Interviewee, </a:t>
            </a:r>
            <a:r>
              <a:rPr lang="en" sz="1200">
                <a:solidFill>
                  <a:srgbClr val="434343"/>
                </a:solidFill>
              </a:rPr>
              <a:t>Prior to the Pandemic, Prior to Quitting, Quitting the Job and of course wrapping-up.</a:t>
            </a:r>
            <a:endParaRPr/>
          </a:p>
        </p:txBody>
      </p:sp>
      <p:sp>
        <p:nvSpPr>
          <p:cNvPr id="389" name="Google Shape;389;g1054fd17a5c_0_8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cfd1a0d70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cfd1a0d70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Use this avatar generator to create an image of your user: </a:t>
            </a:r>
            <a:r>
              <a:rPr lang="en" u="sng">
                <a:solidFill>
                  <a:schemeClr val="dk1"/>
                </a:solidFill>
                <a:hlinkClick r:id="rId2">
                  <a:extLst>
                    <a:ext uri="{A12FA001-AC4F-418D-AE19-62706E023703}">
                      <ahyp:hlinkClr val="tx"/>
                    </a:ext>
                  </a:extLst>
                </a:hlinkClick>
              </a:rPr>
              <a:t>https://picrew.me/image_maker/94097</a:t>
            </a:r>
            <a:endParaRPr>
              <a:solidFill>
                <a:schemeClr val="dk1"/>
              </a:solidFill>
            </a:endParaRPr>
          </a:p>
          <a:p>
            <a:pPr indent="0" lvl="0" marL="0" rtl="0" algn="l">
              <a:spcBef>
                <a:spcPts val="0"/>
              </a:spcBef>
              <a:spcAft>
                <a:spcPts val="0"/>
              </a:spcAft>
              <a:buNone/>
            </a:pPr>
            <a:r>
              <a:rPr lang="en">
                <a:solidFill>
                  <a:schemeClr val="dk1"/>
                </a:solidFill>
              </a:rPr>
              <a:t>Age ranges to use:</a:t>
            </a:r>
            <a:endParaRPr>
              <a:solidFill>
                <a:schemeClr val="dk1"/>
              </a:solidFill>
            </a:endParaRPr>
          </a:p>
          <a:p>
            <a:pPr indent="0" lvl="0" marL="0" rtl="0" algn="l">
              <a:spcBef>
                <a:spcPts val="0"/>
              </a:spcBef>
              <a:spcAft>
                <a:spcPts val="0"/>
              </a:spcAft>
              <a:buNone/>
            </a:pPr>
            <a:r>
              <a:rPr lang="en">
                <a:solidFill>
                  <a:schemeClr val="dk1"/>
                </a:solidFill>
              </a:rPr>
              <a:t>&lt; 25</a:t>
            </a:r>
            <a:endParaRPr>
              <a:solidFill>
                <a:schemeClr val="dk1"/>
              </a:solidFill>
            </a:endParaRPr>
          </a:p>
          <a:p>
            <a:pPr indent="0" lvl="0" marL="0" rtl="0" algn="l">
              <a:spcBef>
                <a:spcPts val="0"/>
              </a:spcBef>
              <a:spcAft>
                <a:spcPts val="0"/>
              </a:spcAft>
              <a:buNone/>
            </a:pPr>
            <a:r>
              <a:rPr lang="en">
                <a:solidFill>
                  <a:schemeClr val="dk1"/>
                </a:solidFill>
              </a:rPr>
              <a:t>25-35</a:t>
            </a:r>
            <a:endParaRPr>
              <a:solidFill>
                <a:schemeClr val="dk1"/>
              </a:solidFill>
            </a:endParaRPr>
          </a:p>
          <a:p>
            <a:pPr indent="0" lvl="0" marL="0" rtl="0" algn="l">
              <a:spcBef>
                <a:spcPts val="0"/>
              </a:spcBef>
              <a:spcAft>
                <a:spcPts val="0"/>
              </a:spcAft>
              <a:buNone/>
            </a:pPr>
            <a:r>
              <a:rPr lang="en">
                <a:solidFill>
                  <a:schemeClr val="dk1"/>
                </a:solidFill>
              </a:rPr>
              <a:t>35-45</a:t>
            </a:r>
            <a:endParaRPr>
              <a:solidFill>
                <a:schemeClr val="dk1"/>
              </a:solidFill>
            </a:endParaRPr>
          </a:p>
          <a:p>
            <a:pPr indent="0" lvl="0" marL="0" rtl="0" algn="l">
              <a:spcBef>
                <a:spcPts val="0"/>
              </a:spcBef>
              <a:spcAft>
                <a:spcPts val="0"/>
              </a:spcAft>
              <a:buNone/>
            </a:pPr>
            <a:r>
              <a:rPr lang="en">
                <a:solidFill>
                  <a:schemeClr val="dk1"/>
                </a:solidFill>
              </a:rPr>
              <a:t>45-55</a:t>
            </a:r>
            <a:endParaRPr>
              <a:solidFill>
                <a:schemeClr val="dk1"/>
              </a:solidFill>
            </a:endParaRPr>
          </a:p>
          <a:p>
            <a:pPr indent="0" lvl="0" marL="0" rtl="0" algn="l">
              <a:spcBef>
                <a:spcPts val="0"/>
              </a:spcBef>
              <a:spcAft>
                <a:spcPts val="0"/>
              </a:spcAft>
              <a:buNone/>
            </a:pPr>
            <a:r>
              <a:rPr lang="en">
                <a:solidFill>
                  <a:schemeClr val="dk1"/>
                </a:solidFill>
              </a:rPr>
              <a:t>55 &lt;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Blue box includes a quote that best illustrates their feeling about the great resignation. </a:t>
            </a:r>
            <a:endParaRPr>
              <a:solidFill>
                <a:schemeClr val="dk1"/>
              </a:solidFill>
            </a:endParaRPr>
          </a:p>
          <a:p>
            <a:pPr indent="0" lvl="0" marL="0" rtl="0" algn="l">
              <a:spcBef>
                <a:spcPts val="0"/>
              </a:spcBef>
              <a:spcAft>
                <a:spcPts val="0"/>
              </a:spcAft>
              <a:buNone/>
            </a:pPr>
            <a:r>
              <a:rPr lang="en">
                <a:solidFill>
                  <a:schemeClr val="dk1"/>
                </a:solidFill>
              </a:rPr>
              <a:t>Bio is short description of their situation. </a:t>
            </a:r>
            <a:endParaRPr>
              <a:solidFill>
                <a:schemeClr val="dk1"/>
              </a:solidFill>
            </a:endParaRPr>
          </a:p>
          <a:p>
            <a:pPr indent="0" lvl="0" marL="0" rtl="0" algn="l">
              <a:spcBef>
                <a:spcPts val="0"/>
              </a:spcBef>
              <a:spcAft>
                <a:spcPts val="0"/>
              </a:spcAft>
              <a:buNone/>
            </a:pPr>
            <a:r>
              <a:rPr lang="en">
                <a:solidFill>
                  <a:schemeClr val="dk1"/>
                </a:solidFill>
              </a:rPr>
              <a:t>Motivations should remain as usual. Make sure to only move the yellow filled square. Maintain same categories.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Don’t forget to maintain same P# on top right.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User Tags to Consider: Career Pivoter, Tech Industry, Unsupported by Management, Receives Family Support, Money Habits, Focus on Work-Life Balance, Focus on Personal Health</a:t>
            </a:r>
            <a:endParaRPr b="1">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607a4b1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solidFill>
                  <a:srgbClr val="444444"/>
                </a:solidFill>
                <a:highlight>
                  <a:srgbClr val="FFFFFF"/>
                </a:highlight>
              </a:rPr>
              <a:t>A record number of 4.4 million Americans left their jobs in September, which appears to show a sign of how an imbalance in the labor market, ignited by </a:t>
            </a:r>
            <a:r>
              <a:rPr lang="en" sz="1150">
                <a:solidFill>
                  <a:srgbClr val="444444"/>
                </a:solidFill>
                <a:highlight>
                  <a:srgbClr val="FFFFFF"/>
                </a:highlight>
              </a:rPr>
              <a:t>the</a:t>
            </a:r>
            <a:r>
              <a:rPr lang="en" sz="1150">
                <a:solidFill>
                  <a:srgbClr val="444444"/>
                </a:solidFill>
                <a:highlight>
                  <a:srgbClr val="FFFFFF"/>
                </a:highlight>
              </a:rPr>
              <a:t> pandemic in 2020- </a:t>
            </a:r>
            <a:r>
              <a:rPr lang="en" sz="1150">
                <a:solidFill>
                  <a:srgbClr val="444444"/>
                </a:solidFill>
                <a:highlight>
                  <a:srgbClr val="FFFFFF"/>
                </a:highlight>
              </a:rPr>
              <a:t>which</a:t>
            </a:r>
            <a:r>
              <a:rPr lang="en" sz="1150">
                <a:solidFill>
                  <a:srgbClr val="444444"/>
                </a:solidFill>
                <a:highlight>
                  <a:srgbClr val="FFFFFF"/>
                </a:highlight>
              </a:rPr>
              <a:t> also showed the previous record of 4.3 million people quitting their jobs last August. </a:t>
            </a:r>
            <a:endParaRPr/>
          </a:p>
        </p:txBody>
      </p:sp>
      <p:sp>
        <p:nvSpPr>
          <p:cNvPr id="75" name="Google Shape;75;g10607a4b13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cfd1a0d70b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cfd1a0d70b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Use this avatar generator to create an image of your user: </a:t>
            </a:r>
            <a:r>
              <a:rPr lang="en" u="sng">
                <a:solidFill>
                  <a:schemeClr val="dk1"/>
                </a:solidFill>
                <a:hlinkClick r:id="rId2">
                  <a:extLst>
                    <a:ext uri="{A12FA001-AC4F-418D-AE19-62706E023703}">
                      <ahyp:hlinkClr val="tx"/>
                    </a:ext>
                  </a:extLst>
                </a:hlinkClick>
              </a:rPr>
              <a:t>https://picrew.me/image_maker/94097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Age ranges to use: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&lt; 25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25-35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35-45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45-55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55 &lt;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Blue box includes a quote that best illustrates their feeling about the great resignation.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Bio is short description of their situation.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Motivations should remain as usual. Make sure to only move the yellow filled square. Maintain same categories.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Don’t forget to maintain same P# on top right.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User Tags to Consider: Career Pivoter, Tech Industry, Unsupported by Management, Receives Family Support, Money Habits, Focus on Work-Life Balance, Focus on Personal Health</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104e1581686_0_1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g104e1581686_0_13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1054fd17a5c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Working on a passion, being able to learn more professional skill, work-life balance, </a:t>
            </a:r>
            <a:endParaRPr/>
          </a:p>
        </p:txBody>
      </p:sp>
      <p:sp>
        <p:nvSpPr>
          <p:cNvPr id="505" name="Google Shape;505;g1054fd17a5c_0_13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054fd17a5c_0_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g1054fd17a5c_0_8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054fd17a5c_0_7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1054fd17a5c_0_7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1038ab6bf93_1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g1038ab6bf93_1_4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104e1581686_0_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2100">
                <a:solidFill>
                  <a:srgbClr val="363739"/>
                </a:solidFill>
                <a:latin typeface="Barlow"/>
                <a:ea typeface="Barlow"/>
                <a:cs typeface="Barlow"/>
                <a:sym typeface="Barlow"/>
              </a:rPr>
              <a:t>Majority of the participants stated that their top reason for leaving their job was “Management” (48 participants) followed by 15 participants who blamed company leadership (CEOs, Directors).</a:t>
            </a:r>
            <a:endParaRPr b="1" sz="2100">
              <a:solidFill>
                <a:srgbClr val="363739"/>
              </a:solidFill>
              <a:latin typeface="Barlow"/>
              <a:ea typeface="Barlow"/>
              <a:cs typeface="Barlow"/>
              <a:sym typeface="Barlow"/>
            </a:endParaRPr>
          </a:p>
          <a:p>
            <a:pPr indent="0" lvl="0" marL="0" rtl="0" algn="l">
              <a:spcBef>
                <a:spcPts val="0"/>
              </a:spcBef>
              <a:spcAft>
                <a:spcPts val="0"/>
              </a:spcAft>
              <a:buNone/>
            </a:pPr>
            <a:r>
              <a:t/>
            </a:r>
            <a:endParaRPr/>
          </a:p>
        </p:txBody>
      </p:sp>
      <p:sp>
        <p:nvSpPr>
          <p:cNvPr id="553" name="Google Shape;553;g104e1581686_0_8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04e1581686_0_9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rPr b="1" lang="en" sz="2100">
                <a:solidFill>
                  <a:srgbClr val="363739"/>
                </a:solidFill>
                <a:latin typeface="Barlow"/>
                <a:ea typeface="Barlow"/>
                <a:cs typeface="Barlow"/>
                <a:sym typeface="Barlow"/>
              </a:rPr>
              <a:t>Most participants felt recognized in their previous role- 39 candidates saying they “Agree” and 25 participants saying ‘Strongly agree”.</a:t>
            </a:r>
            <a:endParaRPr b="1" sz="2100">
              <a:solidFill>
                <a:srgbClr val="363739"/>
              </a:solidFill>
              <a:latin typeface="Barlow"/>
              <a:ea typeface="Barlow"/>
              <a:cs typeface="Barlow"/>
              <a:sym typeface="Barlow"/>
            </a:endParaRPr>
          </a:p>
          <a:p>
            <a:pPr indent="0" lvl="0" marL="0" rtl="0" algn="l">
              <a:spcBef>
                <a:spcPts val="0"/>
              </a:spcBef>
              <a:spcAft>
                <a:spcPts val="0"/>
              </a:spcAft>
              <a:buNone/>
            </a:pPr>
            <a:r>
              <a:t/>
            </a:r>
            <a:endParaRPr/>
          </a:p>
        </p:txBody>
      </p:sp>
      <p:sp>
        <p:nvSpPr>
          <p:cNvPr id="560" name="Google Shape;560;g104e1581686_0_9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104e1581686_0_1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g104e1581686_0_120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04e1581686_0_1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g104e1581686_0_114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607a4b134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Having lived through the pandemic and observing how the pandemic impacted the working life of those around us, it sparked the interest of the team to understand the considerably new phenomenon happening as we speak. </a:t>
            </a:r>
            <a:endParaRPr/>
          </a:p>
        </p:txBody>
      </p:sp>
      <p:sp>
        <p:nvSpPr>
          <p:cNvPr id="87" name="Google Shape;87;g10607a4b134_0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04e1581686_0_1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g104e1581686_0_12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04e1581686_0_1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g104e1581686_0_128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104e1581686_0_1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g104e1581686_0_12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04e1581686_0_1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g104e1581686_0_114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04e1581686_0_1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Among the 212 respondents,</a:t>
            </a:r>
            <a:endParaRPr/>
          </a:p>
          <a:p>
            <a:pPr indent="0" lvl="0" marL="0" rtl="0" algn="l">
              <a:spcBef>
                <a:spcPts val="0"/>
              </a:spcBef>
              <a:spcAft>
                <a:spcPts val="0"/>
              </a:spcAft>
              <a:buClr>
                <a:schemeClr val="dk1"/>
              </a:buClr>
              <a:buSzPts val="1100"/>
              <a:buFont typeface="Arial"/>
              <a:buNone/>
            </a:pPr>
            <a:r>
              <a:rPr lang="en"/>
              <a:t>people give 7.67 in average for</a:t>
            </a:r>
            <a:endParaRPr/>
          </a:p>
          <a:p>
            <a:pPr indent="0" lvl="0" marL="0" rtl="0" algn="l">
              <a:spcBef>
                <a:spcPts val="0"/>
              </a:spcBef>
              <a:spcAft>
                <a:spcPts val="0"/>
              </a:spcAft>
              <a:buClr>
                <a:schemeClr val="dk1"/>
              </a:buClr>
              <a:buSzPts val="1100"/>
              <a:buFont typeface="Arial"/>
              <a:buNone/>
            </a:pPr>
            <a:r>
              <a:rPr lang="en"/>
              <a:t>the importance of the work-life</a:t>
            </a:r>
            <a:endParaRPr/>
          </a:p>
          <a:p>
            <a:pPr indent="0" lvl="0" marL="0" rtl="0" algn="l">
              <a:spcBef>
                <a:spcPts val="0"/>
              </a:spcBef>
              <a:spcAft>
                <a:spcPts val="0"/>
              </a:spcAft>
              <a:buClr>
                <a:schemeClr val="dk1"/>
              </a:buClr>
              <a:buSzPts val="1100"/>
              <a:buFont typeface="Arial"/>
              <a:buNone/>
            </a:pPr>
            <a:r>
              <a:rPr lang="en"/>
              <a:t>balance. We can see it is fairly</a:t>
            </a:r>
            <a:endParaRPr/>
          </a:p>
          <a:p>
            <a:pPr indent="0" lvl="0" marL="0" rtl="0" algn="l">
              <a:spcBef>
                <a:spcPts val="0"/>
              </a:spcBef>
              <a:spcAft>
                <a:spcPts val="0"/>
              </a:spcAft>
              <a:buClr>
                <a:schemeClr val="dk1"/>
              </a:buClr>
              <a:buSzPts val="1100"/>
              <a:buFont typeface="Arial"/>
              <a:buNone/>
            </a:pPr>
            <a:r>
              <a:rPr lang="en"/>
              <a:t>important for people who quit</a:t>
            </a:r>
            <a:endParaRPr/>
          </a:p>
          <a:p>
            <a:pPr indent="0" lvl="0" marL="0" rtl="0" algn="l">
              <a:spcBef>
                <a:spcPts val="0"/>
              </a:spcBef>
              <a:spcAft>
                <a:spcPts val="0"/>
              </a:spcAft>
              <a:buClr>
                <a:schemeClr val="dk1"/>
              </a:buClr>
              <a:buSzPts val="1100"/>
              <a:buFont typeface="Arial"/>
              <a:buNone/>
            </a:pPr>
            <a:r>
              <a:rPr lang="en"/>
              <a:t>their job voluntarily during the</a:t>
            </a:r>
            <a:endParaRPr/>
          </a:p>
          <a:p>
            <a:pPr indent="0" lvl="0" marL="0" rtl="0" algn="l">
              <a:spcBef>
                <a:spcPts val="0"/>
              </a:spcBef>
              <a:spcAft>
                <a:spcPts val="0"/>
              </a:spcAft>
              <a:buClr>
                <a:schemeClr val="dk1"/>
              </a:buClr>
              <a:buSzPts val="1100"/>
              <a:buFont typeface="Arial"/>
              <a:buNone/>
            </a:pPr>
            <a:r>
              <a:rPr lang="en"/>
              <a:t>pandemic.</a:t>
            </a:r>
            <a:endParaRPr/>
          </a:p>
          <a:p>
            <a:pPr indent="0" lvl="0" marL="0" rtl="0" algn="l">
              <a:spcBef>
                <a:spcPts val="0"/>
              </a:spcBef>
              <a:spcAft>
                <a:spcPts val="0"/>
              </a:spcAft>
              <a:buNone/>
            </a:pPr>
            <a:r>
              <a:t/>
            </a:r>
            <a:endParaRPr/>
          </a:p>
        </p:txBody>
      </p:sp>
      <p:sp>
        <p:nvSpPr>
          <p:cNvPr id="609" name="Google Shape;609;g104e1581686_0_130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04e1581686_0_1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g104e1581686_0_13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104e1581686_0_1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g104e1581686_0_12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cfd1a0d70b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gcfd1a0d70b_0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gcfd1a0d70b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40012"/>
              </a:lnSpc>
              <a:spcBef>
                <a:spcPts val="0"/>
              </a:spcBef>
              <a:spcAft>
                <a:spcPts val="0"/>
              </a:spcAft>
              <a:buClr>
                <a:schemeClr val="dk1"/>
              </a:buClr>
              <a:buFont typeface="Arial"/>
              <a:buNone/>
            </a:pPr>
            <a:r>
              <a:rPr lang="en" sz="1900">
                <a:solidFill>
                  <a:srgbClr val="363739"/>
                </a:solidFill>
                <a:latin typeface="Barlow Medium"/>
                <a:ea typeface="Barlow Medium"/>
                <a:cs typeface="Barlow Medium"/>
                <a:sym typeface="Barlow Medium"/>
              </a:rPr>
              <a:t>The purpose of this test is to evaluate the usability of the getWork website (https://getwork.com) from the perspective of a new user. The specific goals include:</a:t>
            </a:r>
            <a:endParaRPr sz="1900">
              <a:solidFill>
                <a:srgbClr val="363739"/>
              </a:solidFill>
              <a:latin typeface="Barlow Medium"/>
              <a:ea typeface="Barlow Medium"/>
              <a:cs typeface="Barlow Medium"/>
              <a:sym typeface="Barlow Medium"/>
            </a:endParaRPr>
          </a:p>
          <a:p>
            <a:pPr indent="-349250" lvl="0" marL="457200" rtl="0" algn="l">
              <a:lnSpc>
                <a:spcPct val="140012"/>
              </a:lnSpc>
              <a:spcBef>
                <a:spcPts val="0"/>
              </a:spcBef>
              <a:spcAft>
                <a:spcPts val="0"/>
              </a:spcAft>
              <a:buClr>
                <a:srgbClr val="363739"/>
              </a:buClr>
              <a:buSzPts val="1900"/>
              <a:buFont typeface="Barlow Medium"/>
              <a:buChar char="•"/>
            </a:pPr>
            <a:r>
              <a:rPr lang="en" sz="1900">
                <a:solidFill>
                  <a:srgbClr val="363739"/>
                </a:solidFill>
                <a:latin typeface="Barlow Medium"/>
                <a:ea typeface="Barlow Medium"/>
                <a:cs typeface="Barlow Medium"/>
                <a:sym typeface="Barlow Medium"/>
              </a:rPr>
              <a:t>Find desired positions in your area of interest</a:t>
            </a:r>
            <a:endParaRPr sz="1900">
              <a:solidFill>
                <a:srgbClr val="363739"/>
              </a:solidFill>
              <a:latin typeface="Barlow Medium"/>
              <a:ea typeface="Barlow Medium"/>
              <a:cs typeface="Barlow Medium"/>
              <a:sym typeface="Barlow Medium"/>
            </a:endParaRPr>
          </a:p>
          <a:p>
            <a:pPr indent="-349250" lvl="0" marL="457200" rtl="0" algn="l">
              <a:lnSpc>
                <a:spcPct val="140012"/>
              </a:lnSpc>
              <a:spcBef>
                <a:spcPts val="0"/>
              </a:spcBef>
              <a:spcAft>
                <a:spcPts val="0"/>
              </a:spcAft>
              <a:buClr>
                <a:srgbClr val="363739"/>
              </a:buClr>
              <a:buSzPts val="1900"/>
              <a:buFont typeface="Barlow Medium"/>
              <a:buChar char="•"/>
            </a:pPr>
            <a:r>
              <a:rPr lang="en" sz="1900">
                <a:solidFill>
                  <a:srgbClr val="363739"/>
                </a:solidFill>
                <a:latin typeface="Barlow Medium"/>
                <a:ea typeface="Barlow Medium"/>
                <a:cs typeface="Barlow Medium"/>
                <a:sym typeface="Barlow Medium"/>
              </a:rPr>
              <a:t>Select jobs in your area</a:t>
            </a:r>
            <a:endParaRPr sz="1900">
              <a:solidFill>
                <a:srgbClr val="363739"/>
              </a:solidFill>
              <a:latin typeface="Barlow Medium"/>
              <a:ea typeface="Barlow Medium"/>
              <a:cs typeface="Barlow Medium"/>
              <a:sym typeface="Barlow Medium"/>
            </a:endParaRPr>
          </a:p>
          <a:p>
            <a:pPr indent="-349250" lvl="0" marL="457200" rtl="0" algn="l">
              <a:lnSpc>
                <a:spcPct val="140012"/>
              </a:lnSpc>
              <a:spcBef>
                <a:spcPts val="0"/>
              </a:spcBef>
              <a:spcAft>
                <a:spcPts val="0"/>
              </a:spcAft>
              <a:buClr>
                <a:srgbClr val="363739"/>
              </a:buClr>
              <a:buSzPts val="1900"/>
              <a:buFont typeface="Barlow Medium"/>
              <a:buChar char="•"/>
            </a:pPr>
            <a:r>
              <a:rPr lang="en" sz="1900">
                <a:solidFill>
                  <a:srgbClr val="363739"/>
                </a:solidFill>
                <a:latin typeface="Barlow Medium"/>
                <a:ea typeface="Barlow Medium"/>
                <a:cs typeface="Barlow Medium"/>
                <a:sym typeface="Barlow Medium"/>
              </a:rPr>
              <a:t>We selected it because it’s not as popular as a website like linkedin. </a:t>
            </a:r>
            <a:endParaRPr sz="1900">
              <a:solidFill>
                <a:srgbClr val="363739"/>
              </a:solidFill>
              <a:latin typeface="Barlow Medium"/>
              <a:ea typeface="Barlow Medium"/>
              <a:cs typeface="Barlow Medium"/>
              <a:sym typeface="Barlow Medium"/>
            </a:endParaRPr>
          </a:p>
          <a:p>
            <a:pPr indent="0" lvl="0" marL="0" rtl="0" algn="l">
              <a:lnSpc>
                <a:spcPct val="140012"/>
              </a:lnSpc>
              <a:spcBef>
                <a:spcPts val="0"/>
              </a:spcBef>
              <a:spcAft>
                <a:spcPts val="0"/>
              </a:spcAft>
              <a:buClr>
                <a:schemeClr val="dk1"/>
              </a:buClr>
              <a:buFont typeface="Arial"/>
              <a:buNone/>
            </a:pPr>
            <a:r>
              <a:t/>
            </a:r>
            <a:endParaRPr sz="1900">
              <a:solidFill>
                <a:srgbClr val="363739"/>
              </a:solidFill>
              <a:latin typeface="Barlow Medium"/>
              <a:ea typeface="Barlow Medium"/>
              <a:cs typeface="Barlow Medium"/>
              <a:sym typeface="Barlow Medium"/>
            </a:endParaRPr>
          </a:p>
          <a:p>
            <a:pPr indent="0" lvl="0" marL="0" rtl="0" algn="l">
              <a:lnSpc>
                <a:spcPct val="140012"/>
              </a:lnSpc>
              <a:spcBef>
                <a:spcPts val="0"/>
              </a:spcBef>
              <a:spcAft>
                <a:spcPts val="0"/>
              </a:spcAft>
              <a:buClr>
                <a:schemeClr val="dk1"/>
              </a:buClr>
              <a:buFont typeface="Arial"/>
              <a:buNone/>
            </a:pPr>
            <a:r>
              <a:t/>
            </a:r>
            <a:endParaRPr sz="1900">
              <a:solidFill>
                <a:srgbClr val="363739"/>
              </a:solidFill>
              <a:latin typeface="Barlow Medium"/>
              <a:ea typeface="Barlow Medium"/>
              <a:cs typeface="Barlow Medium"/>
              <a:sym typeface="Barlow Medium"/>
            </a:endParaRPr>
          </a:p>
          <a:p>
            <a:pPr indent="0" lvl="0" marL="0" rtl="0" algn="l">
              <a:spcBef>
                <a:spcPts val="0"/>
              </a:spcBef>
              <a:spcAft>
                <a:spcPts val="0"/>
              </a:spcAft>
              <a:buNone/>
            </a:pPr>
            <a:r>
              <a:t/>
            </a:r>
            <a:endParaRPr/>
          </a:p>
        </p:txBody>
      </p:sp>
      <p:sp>
        <p:nvSpPr>
          <p:cNvPr id="637" name="Google Shape;637;gcfd1a0d70b_0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cfd1a0d70b_0_5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Kim’s…</a:t>
            </a:r>
            <a:endParaRPr/>
          </a:p>
        </p:txBody>
      </p:sp>
      <p:sp>
        <p:nvSpPr>
          <p:cNvPr id="651" name="Google Shape;651;gcfd1a0d70b_0_5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0607a4b134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lang="en">
                <a:solidFill>
                  <a:schemeClr val="dk1"/>
                </a:solidFill>
              </a:rPr>
              <a:t>The purpose of our research is to identify the reasons in which the American professional workforce is quitting or resigning voluntarily from their jobs at a more rapid pace in response to the COVID-19 pandemic. The focus will be on the social, environmental, and economic impacts that were prompted by a global pandemic. </a:t>
            </a:r>
            <a:endParaRPr/>
          </a:p>
        </p:txBody>
      </p:sp>
      <p:sp>
        <p:nvSpPr>
          <p:cNvPr id="93" name="Google Shape;93;g10607a4b134_0_2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cfd1a0d70b_0_5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Kim’s…</a:t>
            </a:r>
            <a:endParaRPr>
              <a:solidFill>
                <a:schemeClr val="dk1"/>
              </a:solidFill>
            </a:endParaRPr>
          </a:p>
          <a:p>
            <a:pPr indent="0" lvl="0" marL="0" rtl="0" algn="l">
              <a:spcBef>
                <a:spcPts val="0"/>
              </a:spcBef>
              <a:spcAft>
                <a:spcPts val="0"/>
              </a:spcAft>
              <a:buNone/>
            </a:pPr>
            <a:r>
              <a:t/>
            </a:r>
            <a:endParaRPr/>
          </a:p>
        </p:txBody>
      </p:sp>
      <p:sp>
        <p:nvSpPr>
          <p:cNvPr id="668" name="Google Shape;668;gcfd1a0d70b_0_5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cfd1a0d70b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Kim’s…</a:t>
            </a:r>
            <a:endParaRPr>
              <a:solidFill>
                <a:schemeClr val="dk1"/>
              </a:solidFill>
            </a:endParaRPr>
          </a:p>
          <a:p>
            <a:pPr indent="0" lvl="0" marL="0" rtl="0" algn="l">
              <a:spcBef>
                <a:spcPts val="0"/>
              </a:spcBef>
              <a:spcAft>
                <a:spcPts val="0"/>
              </a:spcAft>
              <a:buNone/>
            </a:pPr>
            <a:r>
              <a:t/>
            </a:r>
            <a:endParaRPr/>
          </a:p>
        </p:txBody>
      </p:sp>
      <p:sp>
        <p:nvSpPr>
          <p:cNvPr id="686" name="Google Shape;686;gcfd1a0d70b_0_6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cfd1a0d70b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gcfd1a0d70b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gcfd1a0d70b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gcfd1a0d70b_0_3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cfd1a0d70b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gcfd1a0d70b_0_18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cfd1a0d70b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gcfd1a0d70b_0_4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1054fd17a5c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1054fd17a5c_0_30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g1054fd17a5c_0_7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g1054fd17a5c_0_7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cfd1a0d70b_0_7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gcfd1a0d70b_0_70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cfd1a0d70b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gcfd1a0d70b_0_7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607a4b134_0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used a variety of </a:t>
            </a:r>
            <a:r>
              <a:rPr lang="en"/>
              <a:t>qualitative research methods to capture relevant information needed to evaluate answers to our hypothesis as well as next steps.</a:t>
            </a:r>
            <a:endParaRPr/>
          </a:p>
        </p:txBody>
      </p:sp>
      <p:sp>
        <p:nvSpPr>
          <p:cNvPr id="119" name="Google Shape;119;g10607a4b134_0_4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054fd17a5c_0_5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g1054fd17a5c_0_5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1054fd17a5c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g1054fd17a5c_0_3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054fd17a5c_0_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Summary based on group summary report: </a:t>
            </a:r>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One of the major themes for the reason that the American professional workforce quit their jobs was due to workforce barriers that discouraged these professionals from continuing their work. This would constitute social and environmental impacts. These work barriers in their previous workplaces may impact not only their productivity, but work satisfaction.  Overall, professionals described being unsatisfied with their job in a number of ways. Additionally, a number of respondents describe challenges that made it harder to go back to work.</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Users felt that they were stuck up at the same work for a longer period of time, which made a professional gap between their personal and professional line of work. Also, their key skills and knowledge were undervalued, which made them do the underrated work than their actual capacity. The users also found vast opportunities open out there, which enabled them to improve their skills, align their skills with their work, which they found as a valuation factor of their knowledge.  </a:t>
            </a:r>
            <a:endParaRPr>
              <a:solidFill>
                <a:schemeClr val="dk1"/>
              </a:solidFill>
            </a:endParaRPr>
          </a:p>
          <a:p>
            <a:pPr indent="-317500" lvl="0" marL="457200" rtl="0" algn="l">
              <a:lnSpc>
                <a:spcPct val="115000"/>
              </a:lnSpc>
              <a:spcBef>
                <a:spcPts val="0"/>
              </a:spcBef>
              <a:spcAft>
                <a:spcPts val="0"/>
              </a:spcAft>
              <a:buClr>
                <a:schemeClr val="dk1"/>
              </a:buClr>
              <a:buSzPts val="1400"/>
              <a:buChar char="●"/>
            </a:pPr>
            <a:r>
              <a:rPr lang="en">
                <a:solidFill>
                  <a:schemeClr val="dk1"/>
                </a:solidFill>
              </a:rPr>
              <a:t>Another reason that the American professional workforce quit their jobs was because they want to pursue a better life outside of work. Quitting their job can give them more flexibility in their schedule. They can have more spare time to spend with their family and friends, pursue their hobbies, and enjoy whatever they want to do that they couldn't do previously. Many people who resign their job value the work life balance the most. </a:t>
            </a:r>
            <a:endParaRPr>
              <a:solidFill>
                <a:schemeClr val="dk1"/>
              </a:solidFill>
            </a:endParaRPr>
          </a:p>
        </p:txBody>
      </p:sp>
      <p:sp>
        <p:nvSpPr>
          <p:cNvPr id="886" name="Google Shape;886;g1054fd17a5c_0_5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054fd17a5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g1054fd17a5c_0_3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g10607a4b134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g10607a4b134_0_80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054fd17a5c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g1054fd17a5c_0_3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054fd17a5c_0_4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g1054fd17a5c_0_47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0607a4b134_0_5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g10607a4b134_0_5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g1054fd17a5c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https://www.themuse.com/advice/should-you-quit-great-resignation-covid</a:t>
            </a:r>
            <a:endParaRPr/>
          </a:p>
        </p:txBody>
      </p:sp>
      <p:sp>
        <p:nvSpPr>
          <p:cNvPr id="1011" name="Google Shape;1011;g1054fd17a5c_0_4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10607a4b134_0_7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g10607a4b134_0_7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07a4b134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g10607a4b134_0_1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4" name="Shape 1074"/>
        <p:cNvGrpSpPr/>
        <p:nvPr/>
      </p:nvGrpSpPr>
      <p:grpSpPr>
        <a:xfrm>
          <a:off x="0" y="0"/>
          <a:ext cx="0" cy="0"/>
          <a:chOff x="0" y="0"/>
          <a:chExt cx="0" cy="0"/>
        </a:xfrm>
      </p:grpSpPr>
      <p:sp>
        <p:nvSpPr>
          <p:cNvPr id="1075" name="Google Shape;1075;g1054fd17a5c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Source: https://www.themuse.com/advice/should-you-quit-great-resignation-covid</a:t>
            </a:r>
            <a:endParaRPr/>
          </a:p>
        </p:txBody>
      </p:sp>
      <p:sp>
        <p:nvSpPr>
          <p:cNvPr id="1076" name="Google Shape;1076;g1054fd17a5c_0_3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10607a4b134_0_8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g10607a4b134_0_8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5" name="Shape 1135"/>
        <p:cNvGrpSpPr/>
        <p:nvPr/>
      </p:nvGrpSpPr>
      <p:grpSpPr>
        <a:xfrm>
          <a:off x="0" y="0"/>
          <a:ext cx="0" cy="0"/>
          <a:chOff x="0" y="0"/>
          <a:chExt cx="0" cy="0"/>
        </a:xfrm>
      </p:grpSpPr>
      <p:sp>
        <p:nvSpPr>
          <p:cNvPr id="1136" name="Google Shape;1136;g10607a4b134_0_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g10607a4b134_0_9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10607a4b134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t/>
            </a:r>
            <a:endParaRPr/>
          </a:p>
        </p:txBody>
      </p:sp>
      <p:sp>
        <p:nvSpPr>
          <p:cNvPr id="194" name="Google Shape;194;g10607a4b134_0_3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038ab6bf93_1_5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1038ab6bf93_1_56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038ab6bf93_1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363739"/>
                </a:solidFill>
                <a:latin typeface="Barlow Medium"/>
                <a:ea typeface="Barlow Medium"/>
                <a:cs typeface="Barlow Medium"/>
                <a:sym typeface="Barlow Medium"/>
              </a:rPr>
              <a:t>When going into the research further, </a:t>
            </a:r>
            <a:r>
              <a:rPr lang="en" sz="1900">
                <a:solidFill>
                  <a:srgbClr val="363739"/>
                </a:solidFill>
                <a:latin typeface="Barlow Medium"/>
                <a:ea typeface="Barlow Medium"/>
                <a:cs typeface="Barlow Medium"/>
                <a:sym typeface="Barlow Medium"/>
              </a:rPr>
              <a:t>We were under the impression that our follow up survey and usability testings would support similar themes that we found for participants who quit their current line of work and pursued other opportunities.</a:t>
            </a:r>
            <a:endParaRPr sz="1900">
              <a:solidFill>
                <a:srgbClr val="363739"/>
              </a:solidFill>
              <a:latin typeface="Barlow Medium"/>
              <a:ea typeface="Barlow Medium"/>
              <a:cs typeface="Barlow Medium"/>
              <a:sym typeface="Barlow Medium"/>
            </a:endParaRPr>
          </a:p>
          <a:p>
            <a:pPr indent="0" lvl="0" marL="0" rtl="0" algn="l">
              <a:spcBef>
                <a:spcPts val="0"/>
              </a:spcBef>
              <a:spcAft>
                <a:spcPts val="0"/>
              </a:spcAft>
              <a:buNone/>
            </a:pPr>
            <a:r>
              <a:t/>
            </a:r>
            <a:endParaRPr sz="1900">
              <a:solidFill>
                <a:srgbClr val="363739"/>
              </a:solidFill>
              <a:latin typeface="Barlow Medium"/>
              <a:ea typeface="Barlow Medium"/>
              <a:cs typeface="Barlow Medium"/>
              <a:sym typeface="Barlow Medium"/>
            </a:endParaRPr>
          </a:p>
        </p:txBody>
      </p:sp>
      <p:sp>
        <p:nvSpPr>
          <p:cNvPr id="243" name="Google Shape;243;g1038ab6bf93_1_5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1590675" y="-430404"/>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 name="Google Shape;11;p2"/>
          <p:cNvSpPr/>
          <p:nvPr/>
        </p:nvSpPr>
        <p:spPr>
          <a:xfrm>
            <a:off x="449540" y="784173"/>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2" name="Google Shape;12;p2"/>
          <p:cNvSpPr txBox="1"/>
          <p:nvPr>
            <p:ph type="ctrTitle"/>
          </p:nvPr>
        </p:nvSpPr>
        <p:spPr>
          <a:xfrm>
            <a:off x="514350" y="1838325"/>
            <a:ext cx="3497400" cy="1847100"/>
          </a:xfrm>
          <a:prstGeom prst="rect">
            <a:avLst/>
          </a:prstGeom>
        </p:spPr>
        <p:txBody>
          <a:bodyPr anchorCtr="0" anchor="ctr" bIns="0" lIns="0" spcFirstLastPara="1" rIns="0" wrap="square" tIns="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13" name="Google Shape;13;p2"/>
          <p:cNvSpPr txBox="1"/>
          <p:nvPr>
            <p:ph idx="12" type="sldNum"/>
          </p:nvPr>
        </p:nvSpPr>
        <p:spPr>
          <a:xfrm>
            <a:off x="314625" y="4788300"/>
            <a:ext cx="548700" cy="182700"/>
          </a:xfrm>
          <a:prstGeom prst="rect">
            <a:avLst/>
          </a:prstGeom>
        </p:spPr>
        <p:txBody>
          <a:bodyPr anchorCtr="0" anchor="t" bIns="0" lIns="0" spcFirstLastPara="1" rIns="0" wrap="square" tIns="0">
            <a:noAutofit/>
          </a:bodyPr>
          <a:lstStyle>
            <a:lvl1pPr lvl="0" algn="l">
              <a:buNone/>
              <a:defRPr/>
            </a:lvl1pPr>
            <a:lvl2pPr lvl="1" algn="l">
              <a:buNone/>
              <a:defRPr/>
            </a:lvl2pPr>
            <a:lvl3pPr lvl="2" algn="l">
              <a:buNone/>
              <a:defRPr/>
            </a:lvl3pPr>
            <a:lvl4pPr lvl="3" algn="l">
              <a:buNone/>
              <a:defRPr/>
            </a:lvl4pPr>
            <a:lvl5pPr lvl="4" algn="l">
              <a:buNone/>
              <a:defRPr/>
            </a:lvl5pPr>
            <a:lvl6pPr lvl="5" algn="l">
              <a:buNone/>
              <a:defRPr/>
            </a:lvl6pPr>
            <a:lvl7pPr lvl="6" algn="l">
              <a:buNone/>
              <a:defRPr/>
            </a:lvl7pPr>
            <a:lvl8pPr lvl="7" algn="l">
              <a:buNone/>
              <a:defRPr/>
            </a:lvl8pPr>
            <a:lvl9pPr lvl="8" algn="l">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2">
    <p:spTree>
      <p:nvGrpSpPr>
        <p:cNvPr id="55" name="Shape 55"/>
        <p:cNvGrpSpPr/>
        <p:nvPr/>
      </p:nvGrpSpPr>
      <p:grpSpPr>
        <a:xfrm>
          <a:off x="0" y="0"/>
          <a:ext cx="0" cy="0"/>
          <a:chOff x="0" y="0"/>
          <a:chExt cx="0" cy="0"/>
        </a:xfrm>
      </p:grpSpPr>
      <p:sp>
        <p:nvSpPr>
          <p:cNvPr id="56" name="Google Shape;56;p12"/>
          <p:cNvSpPr txBox="1"/>
          <p:nvPr>
            <p:ph type="title"/>
          </p:nvPr>
        </p:nvSpPr>
        <p:spPr>
          <a:xfrm>
            <a:off x="457200" y="411475"/>
            <a:ext cx="8229600" cy="404700"/>
          </a:xfrm>
          <a:prstGeom prst="rect">
            <a:avLst/>
          </a:prstGeom>
        </p:spPr>
        <p:txBody>
          <a:bodyPr anchorCtr="0" anchor="ctr" bIns="0" lIns="0" spcFirstLastPara="1" rIns="0" wrap="square" tIns="0">
            <a:noAutofit/>
          </a:bodyPr>
          <a:lstStyle>
            <a:lvl1pPr lvl="0" rtl="0" algn="ctr">
              <a:spcBef>
                <a:spcPts val="0"/>
              </a:spcBef>
              <a:spcAft>
                <a:spcPts val="0"/>
              </a:spcAft>
              <a:buClr>
                <a:srgbClr val="000000"/>
              </a:buClr>
              <a:buSzPts val="1800"/>
              <a:buFont typeface="Fira Sans"/>
              <a:buNone/>
              <a:defRPr b="1" sz="3000">
                <a:solidFill>
                  <a:srgbClr val="000000"/>
                </a:solidFill>
                <a:latin typeface="Fira Sans Condensed"/>
                <a:ea typeface="Fira Sans Condensed"/>
                <a:cs typeface="Fira Sans Condensed"/>
                <a:sym typeface="Fira Sans Condensed"/>
              </a:defRPr>
            </a:lvl1pPr>
            <a:lvl2pPr lvl="1"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2pPr>
            <a:lvl3pPr lvl="2"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3pPr>
            <a:lvl4pPr lvl="3"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4pPr>
            <a:lvl5pPr lvl="4"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5pPr>
            <a:lvl6pPr lvl="5"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6pPr>
            <a:lvl7pPr lvl="6"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7pPr>
            <a:lvl8pPr lvl="7"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8pPr>
            <a:lvl9pPr lvl="8"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ONLY_3">
    <p:spTree>
      <p:nvGrpSpPr>
        <p:cNvPr id="57" name="Shape 57"/>
        <p:cNvGrpSpPr/>
        <p:nvPr/>
      </p:nvGrpSpPr>
      <p:grpSpPr>
        <a:xfrm>
          <a:off x="0" y="0"/>
          <a:ext cx="0" cy="0"/>
          <a:chOff x="0" y="0"/>
          <a:chExt cx="0" cy="0"/>
        </a:xfrm>
      </p:grpSpPr>
      <p:sp>
        <p:nvSpPr>
          <p:cNvPr id="58" name="Google Shape;58;p13"/>
          <p:cNvSpPr txBox="1"/>
          <p:nvPr>
            <p:ph type="title"/>
          </p:nvPr>
        </p:nvSpPr>
        <p:spPr>
          <a:xfrm>
            <a:off x="457200" y="411475"/>
            <a:ext cx="8229600" cy="404700"/>
          </a:xfrm>
          <a:prstGeom prst="rect">
            <a:avLst/>
          </a:prstGeom>
        </p:spPr>
        <p:txBody>
          <a:bodyPr anchorCtr="0" anchor="ctr" bIns="0" lIns="0" spcFirstLastPara="1" rIns="0" wrap="square" tIns="0">
            <a:noAutofit/>
          </a:bodyPr>
          <a:lstStyle>
            <a:lvl1pPr lvl="0" rtl="0" algn="ctr">
              <a:spcBef>
                <a:spcPts val="0"/>
              </a:spcBef>
              <a:spcAft>
                <a:spcPts val="0"/>
              </a:spcAft>
              <a:buClr>
                <a:srgbClr val="000000"/>
              </a:buClr>
              <a:buSzPts val="1800"/>
              <a:buFont typeface="Fira Sans"/>
              <a:buNone/>
              <a:defRPr b="1" sz="3000">
                <a:solidFill>
                  <a:srgbClr val="000000"/>
                </a:solidFill>
                <a:latin typeface="Fira Sans Condensed"/>
                <a:ea typeface="Fira Sans Condensed"/>
                <a:cs typeface="Fira Sans Condensed"/>
                <a:sym typeface="Fira Sans Condensed"/>
              </a:defRPr>
            </a:lvl1pPr>
            <a:lvl2pPr lvl="1"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2pPr>
            <a:lvl3pPr lvl="2"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3pPr>
            <a:lvl4pPr lvl="3"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4pPr>
            <a:lvl5pPr lvl="4"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5pPr>
            <a:lvl6pPr lvl="5"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6pPr>
            <a:lvl7pPr lvl="6"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7pPr>
            <a:lvl8pPr lvl="7"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8pPr>
            <a:lvl9pPr lvl="8"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TITLE_ONLY_4">
    <p:spTree>
      <p:nvGrpSpPr>
        <p:cNvPr id="59" name="Shape 59"/>
        <p:cNvGrpSpPr/>
        <p:nvPr/>
      </p:nvGrpSpPr>
      <p:grpSpPr>
        <a:xfrm>
          <a:off x="0" y="0"/>
          <a:ext cx="0" cy="0"/>
          <a:chOff x="0" y="0"/>
          <a:chExt cx="0" cy="0"/>
        </a:xfrm>
      </p:grpSpPr>
      <p:sp>
        <p:nvSpPr>
          <p:cNvPr id="60" name="Google Shape;60;p14"/>
          <p:cNvSpPr txBox="1"/>
          <p:nvPr>
            <p:ph type="title"/>
          </p:nvPr>
        </p:nvSpPr>
        <p:spPr>
          <a:xfrm>
            <a:off x="457200" y="411475"/>
            <a:ext cx="8229600" cy="404700"/>
          </a:xfrm>
          <a:prstGeom prst="rect">
            <a:avLst/>
          </a:prstGeom>
        </p:spPr>
        <p:txBody>
          <a:bodyPr anchorCtr="0" anchor="ctr" bIns="0" lIns="0" spcFirstLastPara="1" rIns="0" wrap="square" tIns="0">
            <a:noAutofit/>
          </a:bodyPr>
          <a:lstStyle>
            <a:lvl1pPr lvl="0" rtl="0" algn="ctr">
              <a:spcBef>
                <a:spcPts val="0"/>
              </a:spcBef>
              <a:spcAft>
                <a:spcPts val="0"/>
              </a:spcAft>
              <a:buClr>
                <a:srgbClr val="000000"/>
              </a:buClr>
              <a:buSzPts val="1800"/>
              <a:buFont typeface="Fira Sans"/>
              <a:buNone/>
              <a:defRPr b="1" sz="3000">
                <a:solidFill>
                  <a:srgbClr val="000000"/>
                </a:solidFill>
                <a:latin typeface="Fira Sans Condensed"/>
                <a:ea typeface="Fira Sans Condensed"/>
                <a:cs typeface="Fira Sans Condensed"/>
                <a:sym typeface="Fira Sans Condensed"/>
              </a:defRPr>
            </a:lvl1pPr>
            <a:lvl2pPr lvl="1"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2pPr>
            <a:lvl3pPr lvl="2"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3pPr>
            <a:lvl4pPr lvl="3"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4pPr>
            <a:lvl5pPr lvl="4"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5pPr>
            <a:lvl6pPr lvl="5"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6pPr>
            <a:lvl7pPr lvl="6"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7pPr>
            <a:lvl8pPr lvl="7"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8pPr>
            <a:lvl9pPr lvl="8"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TITLE_ONLY_5">
    <p:spTree>
      <p:nvGrpSpPr>
        <p:cNvPr id="61" name="Shape 61"/>
        <p:cNvGrpSpPr/>
        <p:nvPr/>
      </p:nvGrpSpPr>
      <p:grpSpPr>
        <a:xfrm>
          <a:off x="0" y="0"/>
          <a:ext cx="0" cy="0"/>
          <a:chOff x="0" y="0"/>
          <a:chExt cx="0" cy="0"/>
        </a:xfrm>
      </p:grpSpPr>
      <p:sp>
        <p:nvSpPr>
          <p:cNvPr id="62" name="Google Shape;62;p15"/>
          <p:cNvSpPr txBox="1"/>
          <p:nvPr>
            <p:ph type="title"/>
          </p:nvPr>
        </p:nvSpPr>
        <p:spPr>
          <a:xfrm>
            <a:off x="457200" y="411475"/>
            <a:ext cx="8229600" cy="404700"/>
          </a:xfrm>
          <a:prstGeom prst="rect">
            <a:avLst/>
          </a:prstGeom>
        </p:spPr>
        <p:txBody>
          <a:bodyPr anchorCtr="0" anchor="ctr" bIns="0" lIns="0" spcFirstLastPara="1" rIns="0" wrap="square" tIns="0">
            <a:noAutofit/>
          </a:bodyPr>
          <a:lstStyle>
            <a:lvl1pPr lvl="0" rtl="0" algn="ctr">
              <a:spcBef>
                <a:spcPts val="0"/>
              </a:spcBef>
              <a:spcAft>
                <a:spcPts val="0"/>
              </a:spcAft>
              <a:buClr>
                <a:srgbClr val="000000"/>
              </a:buClr>
              <a:buSzPts val="1800"/>
              <a:buFont typeface="Fira Sans"/>
              <a:buNone/>
              <a:defRPr b="1" sz="3000">
                <a:solidFill>
                  <a:srgbClr val="000000"/>
                </a:solidFill>
                <a:latin typeface="Fira Sans Condensed"/>
                <a:ea typeface="Fira Sans Condensed"/>
                <a:cs typeface="Fira Sans Condensed"/>
                <a:sym typeface="Fira Sans Condensed"/>
              </a:defRPr>
            </a:lvl1pPr>
            <a:lvl2pPr lvl="1"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2pPr>
            <a:lvl3pPr lvl="2"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3pPr>
            <a:lvl4pPr lvl="3"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4pPr>
            <a:lvl5pPr lvl="4"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5pPr>
            <a:lvl6pPr lvl="5"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6pPr>
            <a:lvl7pPr lvl="6"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7pPr>
            <a:lvl8pPr lvl="7"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8pPr>
            <a:lvl9pPr lvl="8" rtl="0" algn="ctr">
              <a:spcBef>
                <a:spcPts val="0"/>
              </a:spcBef>
              <a:spcAft>
                <a:spcPts val="0"/>
              </a:spcAft>
              <a:buClr>
                <a:srgbClr val="000000"/>
              </a:buClr>
              <a:buSzPts val="1800"/>
              <a:buFont typeface="Fira Sans"/>
              <a:buNone/>
              <a:defRPr b="1" sz="1800">
                <a:solidFill>
                  <a:srgbClr val="000000"/>
                </a:solidFill>
                <a:latin typeface="Fira Sans"/>
                <a:ea typeface="Fira Sans"/>
                <a:cs typeface="Fira Sans"/>
                <a:sym typeface="Fira Sa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dk1"/>
        </a:solidFill>
      </p:bgPr>
    </p:bg>
    <p:spTree>
      <p:nvGrpSpPr>
        <p:cNvPr id="14" name="Shape 14"/>
        <p:cNvGrpSpPr/>
        <p:nvPr/>
      </p:nvGrpSpPr>
      <p:grpSpPr>
        <a:xfrm>
          <a:off x="0" y="0"/>
          <a:ext cx="0" cy="0"/>
          <a:chOff x="0" y="0"/>
          <a:chExt cx="0" cy="0"/>
        </a:xfrm>
      </p:grpSpPr>
      <p:sp>
        <p:nvSpPr>
          <p:cNvPr id="15" name="Google Shape;15;p3"/>
          <p:cNvSpPr/>
          <p:nvPr/>
        </p:nvSpPr>
        <p:spPr>
          <a:xfrm>
            <a:off x="100" y="0"/>
            <a:ext cx="9144000" cy="5151300"/>
          </a:xfrm>
          <a:prstGeom prst="rect">
            <a:avLst/>
          </a:prstGeom>
          <a:solidFill>
            <a:srgbClr val="363739">
              <a:alpha val="709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idx="12" type="sldNum"/>
          </p:nvPr>
        </p:nvSpPr>
        <p:spPr>
          <a:xfrm>
            <a:off x="8532425" y="4618200"/>
            <a:ext cx="611400" cy="525300"/>
          </a:xfrm>
          <a:prstGeom prst="rect">
            <a:avLst/>
          </a:prstGeom>
          <a:solidFill>
            <a:schemeClr val="accent1"/>
          </a:solidFill>
        </p:spPr>
        <p:txBody>
          <a:bodyPr anchorCtr="0" anchor="ctr" bIns="0" lIns="0" spcFirstLastPara="1" rIns="0" wrap="square" tIns="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indent="0" lvl="0" marL="0" rtl="0" algn="ctr">
              <a:spcBef>
                <a:spcPts val="0"/>
              </a:spcBef>
              <a:spcAft>
                <a:spcPts val="0"/>
              </a:spcAft>
              <a:buNone/>
            </a:pPr>
            <a:fld id="{00000000-1234-1234-1234-123412341234}" type="slidenum">
              <a:rPr lang="en"/>
              <a:t>‹#›</a:t>
            </a:fld>
            <a:endParaRPr/>
          </a:p>
        </p:txBody>
      </p:sp>
      <p:sp>
        <p:nvSpPr>
          <p:cNvPr id="17" name="Google Shape;17;p3"/>
          <p:cNvSpPr txBox="1"/>
          <p:nvPr>
            <p:ph type="ctrTitle"/>
          </p:nvPr>
        </p:nvSpPr>
        <p:spPr>
          <a:xfrm>
            <a:off x="514350" y="2263175"/>
            <a:ext cx="5557200" cy="631200"/>
          </a:xfrm>
          <a:prstGeom prst="rect">
            <a:avLst/>
          </a:prstGeom>
        </p:spPr>
        <p:txBody>
          <a:bodyPr anchorCtr="0" anchor="ctr" bIns="0" lIns="0" spcFirstLastPara="1" rIns="0" wrap="square" tIns="0">
            <a:noAutofit/>
          </a:bodyPr>
          <a:lstStyle>
            <a:lvl1pPr lvl="0" rtl="0">
              <a:spcBef>
                <a:spcPts val="0"/>
              </a:spcBef>
              <a:spcAft>
                <a:spcPts val="0"/>
              </a:spcAft>
              <a:buClr>
                <a:schemeClr val="accent1"/>
              </a:buClr>
              <a:buSzPts val="4100"/>
              <a:buNone/>
              <a:defRPr>
                <a:solidFill>
                  <a:schemeClr val="accent1"/>
                </a:solidFill>
              </a:defRPr>
            </a:lvl1pPr>
            <a:lvl2pPr lvl="1" rtl="0">
              <a:spcBef>
                <a:spcPts val="0"/>
              </a:spcBef>
              <a:spcAft>
                <a:spcPts val="0"/>
              </a:spcAft>
              <a:buClr>
                <a:schemeClr val="accent1"/>
              </a:buClr>
              <a:buSzPts val="4100"/>
              <a:buNone/>
              <a:defRPr>
                <a:solidFill>
                  <a:schemeClr val="accent1"/>
                </a:solidFill>
              </a:defRPr>
            </a:lvl2pPr>
            <a:lvl3pPr lvl="2" rtl="0">
              <a:spcBef>
                <a:spcPts val="0"/>
              </a:spcBef>
              <a:spcAft>
                <a:spcPts val="0"/>
              </a:spcAft>
              <a:buClr>
                <a:schemeClr val="accent1"/>
              </a:buClr>
              <a:buSzPts val="4100"/>
              <a:buNone/>
              <a:defRPr>
                <a:solidFill>
                  <a:schemeClr val="accent1"/>
                </a:solidFill>
              </a:defRPr>
            </a:lvl3pPr>
            <a:lvl4pPr lvl="3" rtl="0">
              <a:spcBef>
                <a:spcPts val="0"/>
              </a:spcBef>
              <a:spcAft>
                <a:spcPts val="0"/>
              </a:spcAft>
              <a:buClr>
                <a:schemeClr val="accent1"/>
              </a:buClr>
              <a:buSzPts val="4100"/>
              <a:buNone/>
              <a:defRPr>
                <a:solidFill>
                  <a:schemeClr val="accent1"/>
                </a:solidFill>
              </a:defRPr>
            </a:lvl4pPr>
            <a:lvl5pPr lvl="4" rtl="0">
              <a:spcBef>
                <a:spcPts val="0"/>
              </a:spcBef>
              <a:spcAft>
                <a:spcPts val="0"/>
              </a:spcAft>
              <a:buClr>
                <a:schemeClr val="accent1"/>
              </a:buClr>
              <a:buSzPts val="4100"/>
              <a:buNone/>
              <a:defRPr>
                <a:solidFill>
                  <a:schemeClr val="accent1"/>
                </a:solidFill>
              </a:defRPr>
            </a:lvl5pPr>
            <a:lvl6pPr lvl="5" rtl="0">
              <a:spcBef>
                <a:spcPts val="0"/>
              </a:spcBef>
              <a:spcAft>
                <a:spcPts val="0"/>
              </a:spcAft>
              <a:buClr>
                <a:schemeClr val="accent1"/>
              </a:buClr>
              <a:buSzPts val="4100"/>
              <a:buNone/>
              <a:defRPr>
                <a:solidFill>
                  <a:schemeClr val="accent1"/>
                </a:solidFill>
              </a:defRPr>
            </a:lvl6pPr>
            <a:lvl7pPr lvl="6" rtl="0">
              <a:spcBef>
                <a:spcPts val="0"/>
              </a:spcBef>
              <a:spcAft>
                <a:spcPts val="0"/>
              </a:spcAft>
              <a:buClr>
                <a:schemeClr val="accent1"/>
              </a:buClr>
              <a:buSzPts val="4100"/>
              <a:buNone/>
              <a:defRPr>
                <a:solidFill>
                  <a:schemeClr val="accent1"/>
                </a:solidFill>
              </a:defRPr>
            </a:lvl7pPr>
            <a:lvl8pPr lvl="7" rtl="0">
              <a:spcBef>
                <a:spcPts val="0"/>
              </a:spcBef>
              <a:spcAft>
                <a:spcPts val="0"/>
              </a:spcAft>
              <a:buClr>
                <a:schemeClr val="accent1"/>
              </a:buClr>
              <a:buSzPts val="4100"/>
              <a:buNone/>
              <a:defRPr>
                <a:solidFill>
                  <a:schemeClr val="accent1"/>
                </a:solidFill>
              </a:defRPr>
            </a:lvl8pPr>
            <a:lvl9pPr lvl="8" rtl="0">
              <a:spcBef>
                <a:spcPts val="0"/>
              </a:spcBef>
              <a:spcAft>
                <a:spcPts val="0"/>
              </a:spcAft>
              <a:buClr>
                <a:schemeClr val="accent1"/>
              </a:buClr>
              <a:buSzPts val="4100"/>
              <a:buNone/>
              <a:defRPr>
                <a:solidFill>
                  <a:schemeClr val="accent1"/>
                </a:solidFill>
              </a:defRPr>
            </a:lvl9pPr>
          </a:lstStyle>
          <a:p/>
        </p:txBody>
      </p:sp>
      <p:sp>
        <p:nvSpPr>
          <p:cNvPr id="18" name="Google Shape;18;p3"/>
          <p:cNvSpPr txBox="1"/>
          <p:nvPr>
            <p:ph idx="1" type="subTitle"/>
          </p:nvPr>
        </p:nvSpPr>
        <p:spPr>
          <a:xfrm>
            <a:off x="514350" y="2894375"/>
            <a:ext cx="5557200" cy="274800"/>
          </a:xfrm>
          <a:prstGeom prst="rect">
            <a:avLst/>
          </a:prstGeom>
        </p:spPr>
        <p:txBody>
          <a:bodyPr anchorCtr="0" anchor="t" bIns="0" lIns="0" spcFirstLastPara="1" rIns="0" wrap="square" tIns="0">
            <a:noAutofit/>
          </a:bodyPr>
          <a:lstStyle>
            <a:lvl1pPr lvl="0" rtl="0">
              <a:spcBef>
                <a:spcPts val="0"/>
              </a:spcBef>
              <a:spcAft>
                <a:spcPts val="0"/>
              </a:spcAft>
              <a:buClr>
                <a:schemeClr val="lt2"/>
              </a:buClr>
              <a:buSzPts val="1600"/>
              <a:buNone/>
              <a:defRPr>
                <a:solidFill>
                  <a:schemeClr val="lt2"/>
                </a:solidFill>
              </a:defRPr>
            </a:lvl1pPr>
            <a:lvl2pPr lvl="1" rtl="0">
              <a:spcBef>
                <a:spcPts val="800"/>
              </a:spcBef>
              <a:spcAft>
                <a:spcPts val="0"/>
              </a:spcAft>
              <a:buClr>
                <a:schemeClr val="lt2"/>
              </a:buClr>
              <a:buSzPts val="3000"/>
              <a:buNone/>
              <a:defRPr sz="3000">
                <a:solidFill>
                  <a:schemeClr val="lt2"/>
                </a:solidFill>
              </a:defRPr>
            </a:lvl2pPr>
            <a:lvl3pPr lvl="2" rtl="0">
              <a:spcBef>
                <a:spcPts val="800"/>
              </a:spcBef>
              <a:spcAft>
                <a:spcPts val="0"/>
              </a:spcAft>
              <a:buClr>
                <a:schemeClr val="lt2"/>
              </a:buClr>
              <a:buSzPts val="3000"/>
              <a:buNone/>
              <a:defRPr sz="3000">
                <a:solidFill>
                  <a:schemeClr val="lt2"/>
                </a:solidFill>
              </a:defRPr>
            </a:lvl3pPr>
            <a:lvl4pPr lvl="3" rtl="0">
              <a:spcBef>
                <a:spcPts val="800"/>
              </a:spcBef>
              <a:spcAft>
                <a:spcPts val="0"/>
              </a:spcAft>
              <a:buClr>
                <a:schemeClr val="lt2"/>
              </a:buClr>
              <a:buSzPts val="3000"/>
              <a:buNone/>
              <a:defRPr sz="3000">
                <a:solidFill>
                  <a:schemeClr val="lt2"/>
                </a:solidFill>
              </a:defRPr>
            </a:lvl4pPr>
            <a:lvl5pPr lvl="4" rtl="0">
              <a:spcBef>
                <a:spcPts val="800"/>
              </a:spcBef>
              <a:spcAft>
                <a:spcPts val="0"/>
              </a:spcAft>
              <a:buClr>
                <a:schemeClr val="lt2"/>
              </a:buClr>
              <a:buSzPts val="3000"/>
              <a:buNone/>
              <a:defRPr sz="3000">
                <a:solidFill>
                  <a:schemeClr val="lt2"/>
                </a:solidFill>
              </a:defRPr>
            </a:lvl5pPr>
            <a:lvl6pPr lvl="5" rtl="0">
              <a:spcBef>
                <a:spcPts val="800"/>
              </a:spcBef>
              <a:spcAft>
                <a:spcPts val="0"/>
              </a:spcAft>
              <a:buClr>
                <a:schemeClr val="lt2"/>
              </a:buClr>
              <a:buSzPts val="3000"/>
              <a:buNone/>
              <a:defRPr sz="3000">
                <a:solidFill>
                  <a:schemeClr val="lt2"/>
                </a:solidFill>
              </a:defRPr>
            </a:lvl6pPr>
            <a:lvl7pPr lvl="6" rtl="0">
              <a:spcBef>
                <a:spcPts val="800"/>
              </a:spcBef>
              <a:spcAft>
                <a:spcPts val="0"/>
              </a:spcAft>
              <a:buClr>
                <a:schemeClr val="lt2"/>
              </a:buClr>
              <a:buSzPts val="3000"/>
              <a:buNone/>
              <a:defRPr sz="3000">
                <a:solidFill>
                  <a:schemeClr val="lt2"/>
                </a:solidFill>
              </a:defRPr>
            </a:lvl7pPr>
            <a:lvl8pPr lvl="7" rtl="0">
              <a:spcBef>
                <a:spcPts val="800"/>
              </a:spcBef>
              <a:spcAft>
                <a:spcPts val="0"/>
              </a:spcAft>
              <a:buClr>
                <a:schemeClr val="lt2"/>
              </a:buClr>
              <a:buSzPts val="3000"/>
              <a:buNone/>
              <a:defRPr sz="3000">
                <a:solidFill>
                  <a:schemeClr val="lt2"/>
                </a:solidFill>
              </a:defRPr>
            </a:lvl8pPr>
            <a:lvl9pPr lvl="8" rtl="0">
              <a:spcBef>
                <a:spcPts val="800"/>
              </a:spcBef>
              <a:spcAft>
                <a:spcPts val="800"/>
              </a:spcAft>
              <a:buClr>
                <a:schemeClr val="lt2"/>
              </a:buClr>
              <a:buSzPts val="3000"/>
              <a:buNone/>
              <a:defRPr sz="3000">
                <a:solidFill>
                  <a:schemeClr val="lt2"/>
                </a:solidFill>
              </a:defRPr>
            </a:lvl9pPr>
          </a:lstStyle>
          <a:p/>
        </p:txBody>
      </p:sp>
      <p:sp>
        <p:nvSpPr>
          <p:cNvPr id="19" name="Google Shape;19;p3"/>
          <p:cNvSpPr/>
          <p:nvPr/>
        </p:nvSpPr>
        <p:spPr>
          <a:xfrm>
            <a:off x="342900" y="361950"/>
            <a:ext cx="539646" cy="134911"/>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20" name="Shape 20"/>
        <p:cNvGrpSpPr/>
        <p:nvPr/>
      </p:nvGrpSpPr>
      <p:grpSpPr>
        <a:xfrm>
          <a:off x="0" y="0"/>
          <a:ext cx="0" cy="0"/>
          <a:chOff x="0" y="0"/>
          <a:chExt cx="0" cy="0"/>
        </a:xfrm>
      </p:grpSpPr>
      <p:sp>
        <p:nvSpPr>
          <p:cNvPr id="21" name="Google Shape;21;p4"/>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lvl1pPr indent="-488950" lvl="0" marL="457200" rtl="0">
              <a:spcBef>
                <a:spcPts val="0"/>
              </a:spcBef>
              <a:spcAft>
                <a:spcPts val="0"/>
              </a:spcAft>
              <a:buSzPts val="4100"/>
              <a:buChar char="•"/>
              <a:defRPr b="1" sz="4100"/>
            </a:lvl1pPr>
            <a:lvl2pPr indent="-488950" lvl="1" marL="914400" rtl="0">
              <a:spcBef>
                <a:spcPts val="800"/>
              </a:spcBef>
              <a:spcAft>
                <a:spcPts val="0"/>
              </a:spcAft>
              <a:buSzPts val="4100"/>
              <a:buChar char="○"/>
              <a:defRPr b="1" sz="4100"/>
            </a:lvl2pPr>
            <a:lvl3pPr indent="-488950" lvl="2" marL="1371600" rtl="0">
              <a:spcBef>
                <a:spcPts val="800"/>
              </a:spcBef>
              <a:spcAft>
                <a:spcPts val="0"/>
              </a:spcAft>
              <a:buSzPts val="4100"/>
              <a:buChar char="■"/>
              <a:defRPr b="1" sz="4100"/>
            </a:lvl3pPr>
            <a:lvl4pPr indent="-488950" lvl="3" marL="1828800" rtl="0">
              <a:spcBef>
                <a:spcPts val="800"/>
              </a:spcBef>
              <a:spcAft>
                <a:spcPts val="0"/>
              </a:spcAft>
              <a:buSzPts val="4100"/>
              <a:buChar char="●"/>
              <a:defRPr b="1" sz="4100"/>
            </a:lvl4pPr>
            <a:lvl5pPr indent="-488950" lvl="4" marL="2286000" rtl="0">
              <a:spcBef>
                <a:spcPts val="800"/>
              </a:spcBef>
              <a:spcAft>
                <a:spcPts val="0"/>
              </a:spcAft>
              <a:buSzPts val="4100"/>
              <a:buChar char="○"/>
              <a:defRPr b="1" sz="4100"/>
            </a:lvl5pPr>
            <a:lvl6pPr indent="-488950" lvl="5" marL="2743200" rtl="0">
              <a:spcBef>
                <a:spcPts val="800"/>
              </a:spcBef>
              <a:spcAft>
                <a:spcPts val="0"/>
              </a:spcAft>
              <a:buSzPts val="4100"/>
              <a:buChar char="■"/>
              <a:defRPr b="1" sz="4100"/>
            </a:lvl6pPr>
            <a:lvl7pPr indent="-488950" lvl="6" marL="3200400" rtl="0">
              <a:spcBef>
                <a:spcPts val="800"/>
              </a:spcBef>
              <a:spcAft>
                <a:spcPts val="0"/>
              </a:spcAft>
              <a:buSzPts val="4100"/>
              <a:buChar char="●"/>
              <a:defRPr b="1" sz="4100"/>
            </a:lvl7pPr>
            <a:lvl8pPr indent="-488950" lvl="7" marL="3657600" rtl="0">
              <a:spcBef>
                <a:spcPts val="800"/>
              </a:spcBef>
              <a:spcAft>
                <a:spcPts val="0"/>
              </a:spcAft>
              <a:buSzPts val="4100"/>
              <a:buChar char="○"/>
              <a:defRPr b="1" sz="4100"/>
            </a:lvl8pPr>
            <a:lvl9pPr indent="-488950" lvl="8" marL="4114800" rtl="0">
              <a:spcBef>
                <a:spcPts val="800"/>
              </a:spcBef>
              <a:spcAft>
                <a:spcPts val="800"/>
              </a:spcAft>
              <a:buSzPts val="4100"/>
              <a:buChar char="■"/>
              <a:defRPr b="1" sz="4100"/>
            </a:lvl9pPr>
          </a:lstStyle>
          <a:p/>
        </p:txBody>
      </p:sp>
      <p:sp>
        <p:nvSpPr>
          <p:cNvPr id="22" name="Google Shape;22;p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3" name="Google Shape;23;p4"/>
          <p:cNvSpPr/>
          <p:nvPr/>
        </p:nvSpPr>
        <p:spPr>
          <a:xfrm>
            <a:off x="515532" y="604394"/>
            <a:ext cx="537342" cy="539750"/>
          </a:xfrm>
          <a:custGeom>
            <a:rect b="b" l="l" r="r" t="t"/>
            <a:pathLst>
              <a:path extrusionOk="0" h="6350000" w="6321665">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 name="Google Shape;24;p4"/>
          <p:cNvSpPr/>
          <p:nvPr/>
        </p:nvSpPr>
        <p:spPr>
          <a:xfrm>
            <a:off x="6549307" y="869192"/>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5" name="Google Shape;25;p4"/>
          <p:cNvSpPr/>
          <p:nvPr/>
        </p:nvSpPr>
        <p:spPr>
          <a:xfrm>
            <a:off x="5817581" y="2205888"/>
            <a:ext cx="1467171" cy="734205"/>
          </a:xfrm>
          <a:custGeom>
            <a:rect b="b" l="l" r="r" t="t"/>
            <a:pathLst>
              <a:path extrusionOk="0" h="1468410" w="2934342">
                <a:moveTo>
                  <a:pt x="2934342" y="0"/>
                </a:moveTo>
                <a:cubicBezTo>
                  <a:pt x="2934342" y="811099"/>
                  <a:pt x="2277030" y="1468411"/>
                  <a:pt x="1465931" y="1468411"/>
                </a:cubicBezTo>
                <a:cubicBezTo>
                  <a:pt x="654832" y="1468411"/>
                  <a:pt x="0" y="811099"/>
                  <a:pt x="0" y="0"/>
                </a:cubicBezTo>
                <a:lnTo>
                  <a:pt x="2934342"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 name="Google Shape;26;p4"/>
          <p:cNvSpPr/>
          <p:nvPr/>
        </p:nvSpPr>
        <p:spPr>
          <a:xfrm>
            <a:off x="697262" y="806038"/>
            <a:ext cx="173875" cy="136473"/>
          </a:xfrm>
          <a:prstGeom prst="rect">
            <a:avLst/>
          </a:prstGeom>
        </p:spPr>
        <p:txBody>
          <a:bodyPr>
            <a:prstTxWarp prst="textPlain"/>
          </a:bodyPr>
          <a:lstStyle/>
          <a:p>
            <a:pPr lvl="0" algn="ctr"/>
            <a:r>
              <a:rPr b="1" i="0">
                <a:ln>
                  <a:noFill/>
                </a:ln>
                <a:solidFill>
                  <a:schemeClr val="lt2"/>
                </a:solidFill>
                <a:latin typeface="Georgia"/>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7" name="Shape 27"/>
        <p:cNvGrpSpPr/>
        <p:nvPr/>
      </p:nvGrpSpPr>
      <p:grpSpPr>
        <a:xfrm>
          <a:off x="0" y="0"/>
          <a:ext cx="0" cy="0"/>
          <a:chOff x="0" y="0"/>
          <a:chExt cx="0" cy="0"/>
        </a:xfrm>
      </p:grpSpPr>
      <p:sp>
        <p:nvSpPr>
          <p:cNvPr id="28" name="Google Shape;28;p5"/>
          <p:cNvSpPr txBox="1"/>
          <p:nvPr>
            <p:ph type="title"/>
          </p:nvPr>
        </p:nvSpPr>
        <p:spPr>
          <a:xfrm>
            <a:off x="516600" y="514350"/>
            <a:ext cx="6480000" cy="717900"/>
          </a:xfrm>
          <a:prstGeom prst="rect">
            <a:avLst/>
          </a:prstGeom>
        </p:spPr>
        <p:txBody>
          <a:bodyPr anchorCtr="0" anchor="t" bIns="0" lIns="0" spcFirstLastPara="1" rIns="0" wrap="square" tIns="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29" name="Google Shape;29;p5"/>
          <p:cNvSpPr txBox="1"/>
          <p:nvPr>
            <p:ph idx="1" type="body"/>
          </p:nvPr>
        </p:nvSpPr>
        <p:spPr>
          <a:xfrm>
            <a:off x="516600" y="1967475"/>
            <a:ext cx="6768900" cy="24204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30" name="Google Shape;30;p5"/>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1" name="Shape 31"/>
        <p:cNvGrpSpPr/>
        <p:nvPr/>
      </p:nvGrpSpPr>
      <p:grpSpPr>
        <a:xfrm>
          <a:off x="0" y="0"/>
          <a:ext cx="0" cy="0"/>
          <a:chOff x="0" y="0"/>
          <a:chExt cx="0" cy="0"/>
        </a:xfrm>
      </p:grpSpPr>
      <p:sp>
        <p:nvSpPr>
          <p:cNvPr id="32" name="Google Shape;32;p6"/>
          <p:cNvSpPr txBox="1"/>
          <p:nvPr>
            <p:ph type="title"/>
          </p:nvPr>
        </p:nvSpPr>
        <p:spPr>
          <a:xfrm>
            <a:off x="516600" y="514350"/>
            <a:ext cx="6480000" cy="717900"/>
          </a:xfrm>
          <a:prstGeom prst="rect">
            <a:avLst/>
          </a:prstGeom>
        </p:spPr>
        <p:txBody>
          <a:bodyPr anchorCtr="0" anchor="t" bIns="0" lIns="0" spcFirstLastPara="1" rIns="0" wrap="square" tIns="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33" name="Google Shape;33;p6"/>
          <p:cNvSpPr txBox="1"/>
          <p:nvPr>
            <p:ph idx="1" type="body"/>
          </p:nvPr>
        </p:nvSpPr>
        <p:spPr>
          <a:xfrm>
            <a:off x="516600" y="1967475"/>
            <a:ext cx="3162600" cy="24900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34" name="Google Shape;34;p6"/>
          <p:cNvSpPr txBox="1"/>
          <p:nvPr>
            <p:ph idx="2" type="body"/>
          </p:nvPr>
        </p:nvSpPr>
        <p:spPr>
          <a:xfrm>
            <a:off x="4122876" y="1967475"/>
            <a:ext cx="3162600" cy="24900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35" name="Google Shape;35;p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6" name="Shape 36"/>
        <p:cNvGrpSpPr/>
        <p:nvPr/>
      </p:nvGrpSpPr>
      <p:grpSpPr>
        <a:xfrm>
          <a:off x="0" y="0"/>
          <a:ext cx="0" cy="0"/>
          <a:chOff x="0" y="0"/>
          <a:chExt cx="0" cy="0"/>
        </a:xfrm>
      </p:grpSpPr>
      <p:sp>
        <p:nvSpPr>
          <p:cNvPr id="37" name="Google Shape;37;p7"/>
          <p:cNvSpPr txBox="1"/>
          <p:nvPr>
            <p:ph type="title"/>
          </p:nvPr>
        </p:nvSpPr>
        <p:spPr>
          <a:xfrm>
            <a:off x="516600" y="514350"/>
            <a:ext cx="6480000" cy="717900"/>
          </a:xfrm>
          <a:prstGeom prst="rect">
            <a:avLst/>
          </a:prstGeom>
        </p:spPr>
        <p:txBody>
          <a:bodyPr anchorCtr="0" anchor="t" bIns="0" lIns="0" spcFirstLastPara="1" rIns="0" wrap="square" tIns="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38" name="Google Shape;38;p7"/>
          <p:cNvSpPr txBox="1"/>
          <p:nvPr>
            <p:ph idx="1" type="body"/>
          </p:nvPr>
        </p:nvSpPr>
        <p:spPr>
          <a:xfrm>
            <a:off x="516600" y="1967475"/>
            <a:ext cx="2108700" cy="2553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39" name="Google Shape;39;p7"/>
          <p:cNvSpPr txBox="1"/>
          <p:nvPr>
            <p:ph idx="2" type="body"/>
          </p:nvPr>
        </p:nvSpPr>
        <p:spPr>
          <a:xfrm>
            <a:off x="2846689" y="1967475"/>
            <a:ext cx="2108700" cy="2553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40" name="Google Shape;40;p7"/>
          <p:cNvSpPr txBox="1"/>
          <p:nvPr>
            <p:ph idx="3" type="body"/>
          </p:nvPr>
        </p:nvSpPr>
        <p:spPr>
          <a:xfrm>
            <a:off x="5176777" y="1967475"/>
            <a:ext cx="2108700" cy="25533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800"/>
              </a:spcBef>
              <a:spcAft>
                <a:spcPts val="0"/>
              </a:spcAft>
              <a:buSzPts val="1600"/>
              <a:buChar char="○"/>
              <a:defRPr/>
            </a:lvl2pPr>
            <a:lvl3pPr indent="-330200" lvl="2" marL="1371600" rtl="0">
              <a:spcBef>
                <a:spcPts val="800"/>
              </a:spcBef>
              <a:spcAft>
                <a:spcPts val="0"/>
              </a:spcAft>
              <a:buSzPts val="1600"/>
              <a:buChar char="■"/>
              <a:defRPr/>
            </a:lvl3pPr>
            <a:lvl4pPr indent="-330200" lvl="3" marL="1828800" rtl="0">
              <a:spcBef>
                <a:spcPts val="800"/>
              </a:spcBef>
              <a:spcAft>
                <a:spcPts val="0"/>
              </a:spcAft>
              <a:buSzPts val="1600"/>
              <a:buChar char="●"/>
              <a:defRPr/>
            </a:lvl4pPr>
            <a:lvl5pPr indent="-330200" lvl="4" marL="2286000" rtl="0">
              <a:spcBef>
                <a:spcPts val="800"/>
              </a:spcBef>
              <a:spcAft>
                <a:spcPts val="0"/>
              </a:spcAft>
              <a:buSzPts val="1600"/>
              <a:buChar char="○"/>
              <a:defRPr/>
            </a:lvl5pPr>
            <a:lvl6pPr indent="-330200" lvl="5" marL="2743200" rtl="0">
              <a:spcBef>
                <a:spcPts val="800"/>
              </a:spcBef>
              <a:spcAft>
                <a:spcPts val="0"/>
              </a:spcAft>
              <a:buSzPts val="1600"/>
              <a:buChar char="■"/>
              <a:defRPr/>
            </a:lvl6pPr>
            <a:lvl7pPr indent="-330200" lvl="6" marL="3200400" rtl="0">
              <a:spcBef>
                <a:spcPts val="800"/>
              </a:spcBef>
              <a:spcAft>
                <a:spcPts val="0"/>
              </a:spcAft>
              <a:buSzPts val="1600"/>
              <a:buChar char="●"/>
              <a:defRPr/>
            </a:lvl7pPr>
            <a:lvl8pPr indent="-330200" lvl="7" marL="3657600" rtl="0">
              <a:spcBef>
                <a:spcPts val="800"/>
              </a:spcBef>
              <a:spcAft>
                <a:spcPts val="0"/>
              </a:spcAft>
              <a:buSzPts val="1600"/>
              <a:buChar char="○"/>
              <a:defRPr/>
            </a:lvl8pPr>
            <a:lvl9pPr indent="-330200" lvl="8" marL="4114800" rtl="0">
              <a:spcBef>
                <a:spcPts val="800"/>
              </a:spcBef>
              <a:spcAft>
                <a:spcPts val="800"/>
              </a:spcAft>
              <a:buSzPts val="1600"/>
              <a:buChar char="■"/>
              <a:defRPr/>
            </a:lvl9pPr>
          </a:lstStyle>
          <a:p/>
        </p:txBody>
      </p:sp>
      <p:sp>
        <p:nvSpPr>
          <p:cNvPr id="41" name="Google Shape;41;p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8"/>
          <p:cNvSpPr txBox="1"/>
          <p:nvPr>
            <p:ph type="title"/>
          </p:nvPr>
        </p:nvSpPr>
        <p:spPr>
          <a:xfrm>
            <a:off x="516600" y="514350"/>
            <a:ext cx="6480000" cy="717900"/>
          </a:xfrm>
          <a:prstGeom prst="rect">
            <a:avLst/>
          </a:prstGeom>
        </p:spPr>
        <p:txBody>
          <a:bodyPr anchorCtr="0" anchor="t" bIns="0" lIns="0" spcFirstLastPara="1" rIns="0" wrap="square" tIns="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44" name="Google Shape;44;p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ubtitle">
  <p:cSld name="TITLE_ONLY_1">
    <p:spTree>
      <p:nvGrpSpPr>
        <p:cNvPr id="45" name="Shape 45"/>
        <p:cNvGrpSpPr/>
        <p:nvPr/>
      </p:nvGrpSpPr>
      <p:grpSpPr>
        <a:xfrm>
          <a:off x="0" y="0"/>
          <a:ext cx="0" cy="0"/>
          <a:chOff x="0" y="0"/>
          <a:chExt cx="0" cy="0"/>
        </a:xfrm>
      </p:grpSpPr>
      <p:sp>
        <p:nvSpPr>
          <p:cNvPr id="46" name="Google Shape;46;p9"/>
          <p:cNvSpPr txBox="1"/>
          <p:nvPr>
            <p:ph type="title"/>
          </p:nvPr>
        </p:nvSpPr>
        <p:spPr>
          <a:xfrm>
            <a:off x="516600" y="1655400"/>
            <a:ext cx="3679200" cy="1411500"/>
          </a:xfrm>
          <a:prstGeom prst="rect">
            <a:avLst/>
          </a:prstGeom>
        </p:spPr>
        <p:txBody>
          <a:bodyPr anchorCtr="0" anchor="b" bIns="0" lIns="0" spcFirstLastPara="1" rIns="0" wrap="square" tIns="0">
            <a:noAutofit/>
          </a:bodyPr>
          <a:lstStyle>
            <a:lvl1pPr lvl="0" rtl="0">
              <a:spcBef>
                <a:spcPts val="0"/>
              </a:spcBef>
              <a:spcAft>
                <a:spcPts val="0"/>
              </a:spcAft>
              <a:buSzPts val="4100"/>
              <a:buNone/>
              <a:defRPr/>
            </a:lvl1pPr>
            <a:lvl2pPr lvl="1" rtl="0">
              <a:spcBef>
                <a:spcPts val="0"/>
              </a:spcBef>
              <a:spcAft>
                <a:spcPts val="0"/>
              </a:spcAft>
              <a:buSzPts val="4100"/>
              <a:buNone/>
              <a:defRPr/>
            </a:lvl2pPr>
            <a:lvl3pPr lvl="2" rtl="0">
              <a:spcBef>
                <a:spcPts val="0"/>
              </a:spcBef>
              <a:spcAft>
                <a:spcPts val="0"/>
              </a:spcAft>
              <a:buSzPts val="4100"/>
              <a:buNone/>
              <a:defRPr/>
            </a:lvl3pPr>
            <a:lvl4pPr lvl="3" rtl="0">
              <a:spcBef>
                <a:spcPts val="0"/>
              </a:spcBef>
              <a:spcAft>
                <a:spcPts val="0"/>
              </a:spcAft>
              <a:buSzPts val="4100"/>
              <a:buNone/>
              <a:defRPr/>
            </a:lvl4pPr>
            <a:lvl5pPr lvl="4" rtl="0">
              <a:spcBef>
                <a:spcPts val="0"/>
              </a:spcBef>
              <a:spcAft>
                <a:spcPts val="0"/>
              </a:spcAft>
              <a:buSzPts val="4100"/>
              <a:buNone/>
              <a:defRPr/>
            </a:lvl5pPr>
            <a:lvl6pPr lvl="5" rtl="0">
              <a:spcBef>
                <a:spcPts val="0"/>
              </a:spcBef>
              <a:spcAft>
                <a:spcPts val="0"/>
              </a:spcAft>
              <a:buSzPts val="4100"/>
              <a:buNone/>
              <a:defRPr/>
            </a:lvl6pPr>
            <a:lvl7pPr lvl="6" rtl="0">
              <a:spcBef>
                <a:spcPts val="0"/>
              </a:spcBef>
              <a:spcAft>
                <a:spcPts val="0"/>
              </a:spcAft>
              <a:buSzPts val="4100"/>
              <a:buNone/>
              <a:defRPr/>
            </a:lvl7pPr>
            <a:lvl8pPr lvl="7" rtl="0">
              <a:spcBef>
                <a:spcPts val="0"/>
              </a:spcBef>
              <a:spcAft>
                <a:spcPts val="0"/>
              </a:spcAft>
              <a:buSzPts val="4100"/>
              <a:buNone/>
              <a:defRPr/>
            </a:lvl8pPr>
            <a:lvl9pPr lvl="8" rtl="0">
              <a:spcBef>
                <a:spcPts val="0"/>
              </a:spcBef>
              <a:spcAft>
                <a:spcPts val="0"/>
              </a:spcAft>
              <a:buSzPts val="4100"/>
              <a:buNone/>
              <a:defRPr/>
            </a:lvl9pPr>
          </a:lstStyle>
          <a:p/>
        </p:txBody>
      </p:sp>
      <p:sp>
        <p:nvSpPr>
          <p:cNvPr id="47" name="Google Shape;47;p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8" name="Google Shape;48;p9"/>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49" name="Google Shape;49;p9"/>
          <p:cNvSpPr txBox="1"/>
          <p:nvPr>
            <p:ph idx="1" type="subTitle"/>
          </p:nvPr>
        </p:nvSpPr>
        <p:spPr>
          <a:xfrm>
            <a:off x="516600" y="3066900"/>
            <a:ext cx="3679200" cy="268200"/>
          </a:xfrm>
          <a:prstGeom prst="rect">
            <a:avLst/>
          </a:prstGeom>
        </p:spPr>
        <p:txBody>
          <a:bodyPr anchorCtr="0" anchor="t" bIns="0" lIns="0" spcFirstLastPara="1" rIns="0" wrap="square" tIns="0">
            <a:noAutofit/>
          </a:bodyPr>
          <a:lstStyle>
            <a:lvl1pPr lvl="0">
              <a:spcBef>
                <a:spcPts val="0"/>
              </a:spcBef>
              <a:spcAft>
                <a:spcPts val="0"/>
              </a:spcAft>
              <a:buSzPts val="1600"/>
              <a:buFont typeface="Barlow Medium"/>
              <a:buNone/>
              <a:defRPr>
                <a:latin typeface="Barlow Medium"/>
                <a:ea typeface="Barlow Medium"/>
                <a:cs typeface="Barlow Medium"/>
                <a:sym typeface="Barlow Medium"/>
              </a:defRPr>
            </a:lvl1pPr>
            <a:lvl2pPr lvl="1">
              <a:spcBef>
                <a:spcPts val="800"/>
              </a:spcBef>
              <a:spcAft>
                <a:spcPts val="0"/>
              </a:spcAft>
              <a:buSzPts val="1600"/>
              <a:buFont typeface="Barlow Medium"/>
              <a:buNone/>
              <a:defRPr>
                <a:latin typeface="Barlow Medium"/>
                <a:ea typeface="Barlow Medium"/>
                <a:cs typeface="Barlow Medium"/>
                <a:sym typeface="Barlow Medium"/>
              </a:defRPr>
            </a:lvl2pPr>
            <a:lvl3pPr lvl="2">
              <a:spcBef>
                <a:spcPts val="800"/>
              </a:spcBef>
              <a:spcAft>
                <a:spcPts val="0"/>
              </a:spcAft>
              <a:buSzPts val="1600"/>
              <a:buFont typeface="Barlow Medium"/>
              <a:buNone/>
              <a:defRPr>
                <a:latin typeface="Barlow Medium"/>
                <a:ea typeface="Barlow Medium"/>
                <a:cs typeface="Barlow Medium"/>
                <a:sym typeface="Barlow Medium"/>
              </a:defRPr>
            </a:lvl3pPr>
            <a:lvl4pPr lvl="3">
              <a:spcBef>
                <a:spcPts val="800"/>
              </a:spcBef>
              <a:spcAft>
                <a:spcPts val="0"/>
              </a:spcAft>
              <a:buSzPts val="1600"/>
              <a:buFont typeface="Barlow Medium"/>
              <a:buNone/>
              <a:defRPr>
                <a:latin typeface="Barlow Medium"/>
                <a:ea typeface="Barlow Medium"/>
                <a:cs typeface="Barlow Medium"/>
                <a:sym typeface="Barlow Medium"/>
              </a:defRPr>
            </a:lvl4pPr>
            <a:lvl5pPr lvl="4">
              <a:spcBef>
                <a:spcPts val="800"/>
              </a:spcBef>
              <a:spcAft>
                <a:spcPts val="0"/>
              </a:spcAft>
              <a:buSzPts val="1600"/>
              <a:buFont typeface="Barlow Medium"/>
              <a:buNone/>
              <a:defRPr>
                <a:latin typeface="Barlow Medium"/>
                <a:ea typeface="Barlow Medium"/>
                <a:cs typeface="Barlow Medium"/>
                <a:sym typeface="Barlow Medium"/>
              </a:defRPr>
            </a:lvl5pPr>
            <a:lvl6pPr lvl="5">
              <a:spcBef>
                <a:spcPts val="800"/>
              </a:spcBef>
              <a:spcAft>
                <a:spcPts val="0"/>
              </a:spcAft>
              <a:buSzPts val="1600"/>
              <a:buFont typeface="Barlow Medium"/>
              <a:buNone/>
              <a:defRPr>
                <a:latin typeface="Barlow Medium"/>
                <a:ea typeface="Barlow Medium"/>
                <a:cs typeface="Barlow Medium"/>
                <a:sym typeface="Barlow Medium"/>
              </a:defRPr>
            </a:lvl6pPr>
            <a:lvl7pPr lvl="6">
              <a:spcBef>
                <a:spcPts val="800"/>
              </a:spcBef>
              <a:spcAft>
                <a:spcPts val="0"/>
              </a:spcAft>
              <a:buSzPts val="1600"/>
              <a:buFont typeface="Barlow Medium"/>
              <a:buNone/>
              <a:defRPr>
                <a:latin typeface="Barlow Medium"/>
                <a:ea typeface="Barlow Medium"/>
                <a:cs typeface="Barlow Medium"/>
                <a:sym typeface="Barlow Medium"/>
              </a:defRPr>
            </a:lvl7pPr>
            <a:lvl8pPr lvl="7">
              <a:spcBef>
                <a:spcPts val="800"/>
              </a:spcBef>
              <a:spcAft>
                <a:spcPts val="0"/>
              </a:spcAft>
              <a:buSzPts val="1600"/>
              <a:buFont typeface="Barlow Medium"/>
              <a:buNone/>
              <a:defRPr>
                <a:latin typeface="Barlow Medium"/>
                <a:ea typeface="Barlow Medium"/>
                <a:cs typeface="Barlow Medium"/>
                <a:sym typeface="Barlow Medium"/>
              </a:defRPr>
            </a:lvl8pPr>
            <a:lvl9pPr lvl="8">
              <a:spcBef>
                <a:spcPts val="800"/>
              </a:spcBef>
              <a:spcAft>
                <a:spcPts val="800"/>
              </a:spcAft>
              <a:buSzPts val="1600"/>
              <a:buFont typeface="Barlow Medium"/>
              <a:buNone/>
              <a:defRPr>
                <a:latin typeface="Barlow Medium"/>
                <a:ea typeface="Barlow Medium"/>
                <a:cs typeface="Barlow Medium"/>
                <a:sym typeface="Barlow Medium"/>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txBox="1"/>
          <p:nvPr>
            <p:ph idx="1" type="body"/>
          </p:nvPr>
        </p:nvSpPr>
        <p:spPr>
          <a:xfrm>
            <a:off x="516600" y="4406300"/>
            <a:ext cx="7772100" cy="303900"/>
          </a:xfrm>
          <a:prstGeom prst="rect">
            <a:avLst/>
          </a:prstGeom>
        </p:spPr>
        <p:txBody>
          <a:bodyPr anchorCtr="0" anchor="t" bIns="0" lIns="0" spcFirstLastPara="1" rIns="0" wrap="square" tIns="0">
            <a:noAutofit/>
          </a:bodyPr>
          <a:lstStyle>
            <a:lvl1pPr indent="-228600" lvl="0" marL="457200" rtl="0">
              <a:spcBef>
                <a:spcPts val="0"/>
              </a:spcBef>
              <a:spcAft>
                <a:spcPts val="800"/>
              </a:spcAft>
              <a:buSzPts val="1800"/>
              <a:buNone/>
              <a:defRPr sz="1800"/>
            </a:lvl1pPr>
          </a:lstStyle>
          <a:p/>
        </p:txBody>
      </p:sp>
      <p:sp>
        <p:nvSpPr>
          <p:cNvPr id="52" name="Google Shape;52;p1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516600" y="514350"/>
            <a:ext cx="6480000" cy="717900"/>
          </a:xfrm>
          <a:prstGeom prst="rect">
            <a:avLst/>
          </a:prstGeom>
          <a:noFill/>
          <a:ln>
            <a:noFill/>
          </a:ln>
        </p:spPr>
        <p:txBody>
          <a:bodyPr anchorCtr="0" anchor="t" bIns="0" lIns="0" spcFirstLastPara="1" rIns="0" wrap="square" tIns="0">
            <a:noAutofit/>
          </a:bodyPr>
          <a:lstStyle>
            <a:lvl1pPr lvl="0"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1pPr>
            <a:lvl2pPr lvl="1"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2pPr>
            <a:lvl3pPr lvl="2"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3pPr>
            <a:lvl4pPr lvl="3"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4pPr>
            <a:lvl5pPr lvl="4"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5pPr>
            <a:lvl6pPr lvl="5"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6pPr>
            <a:lvl7pPr lvl="6"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7pPr>
            <a:lvl8pPr lvl="7"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8pPr>
            <a:lvl9pPr lvl="8" rtl="0">
              <a:lnSpc>
                <a:spcPct val="90000"/>
              </a:lnSpc>
              <a:spcBef>
                <a:spcPts val="0"/>
              </a:spcBef>
              <a:spcAft>
                <a:spcPts val="0"/>
              </a:spcAft>
              <a:buClr>
                <a:schemeClr val="dk1"/>
              </a:buClr>
              <a:buSzPts val="4100"/>
              <a:buFont typeface="Barlow"/>
              <a:buNone/>
              <a:defRPr b="1" sz="4100">
                <a:solidFill>
                  <a:schemeClr val="dk1"/>
                </a:solidFill>
                <a:latin typeface="Barlow"/>
                <a:ea typeface="Barlow"/>
                <a:cs typeface="Barlow"/>
                <a:sym typeface="Barlow"/>
              </a:defRPr>
            </a:lvl9pPr>
          </a:lstStyle>
          <a:p/>
        </p:txBody>
      </p:sp>
      <p:sp>
        <p:nvSpPr>
          <p:cNvPr id="7" name="Google Shape;7;p1"/>
          <p:cNvSpPr txBox="1"/>
          <p:nvPr>
            <p:ph idx="1" type="body"/>
          </p:nvPr>
        </p:nvSpPr>
        <p:spPr>
          <a:xfrm>
            <a:off x="516600" y="1967475"/>
            <a:ext cx="6768900" cy="2420400"/>
          </a:xfrm>
          <a:prstGeom prst="rect">
            <a:avLst/>
          </a:prstGeom>
          <a:noFill/>
          <a:ln>
            <a:noFill/>
          </a:ln>
        </p:spPr>
        <p:txBody>
          <a:bodyPr anchorCtr="0" anchor="t" bIns="0" lIns="0" spcFirstLastPara="1" rIns="0" wrap="square" tIns="0">
            <a:noAutofit/>
          </a:bodyPr>
          <a:lstStyle>
            <a:lvl1pPr indent="-330200" lvl="0" marL="457200" rtl="0">
              <a:lnSpc>
                <a:spcPct val="115000"/>
              </a:lnSpc>
              <a:spcBef>
                <a:spcPts val="0"/>
              </a:spcBef>
              <a:spcAft>
                <a:spcPts val="0"/>
              </a:spcAft>
              <a:buClr>
                <a:schemeClr val="dk1"/>
              </a:buClr>
              <a:buSzPts val="1600"/>
              <a:buFont typeface="Barlow"/>
              <a:buChar char="•"/>
              <a:defRPr sz="1600">
                <a:solidFill>
                  <a:schemeClr val="dk1"/>
                </a:solidFill>
                <a:latin typeface="Barlow"/>
                <a:ea typeface="Barlow"/>
                <a:cs typeface="Barlow"/>
                <a:sym typeface="Barlow"/>
              </a:defRPr>
            </a:lvl1pPr>
            <a:lvl2pPr indent="-330200" lvl="1" marL="9144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2pPr>
            <a:lvl3pPr indent="-330200" lvl="2" marL="13716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3pPr>
            <a:lvl4pPr indent="-330200" lvl="3" marL="18288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4pPr>
            <a:lvl5pPr indent="-330200" lvl="4" marL="22860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5pPr>
            <a:lvl6pPr indent="-330200" lvl="5" marL="27432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6pPr>
            <a:lvl7pPr indent="-330200" lvl="6" marL="32004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7pPr>
            <a:lvl8pPr indent="-330200" lvl="7" marL="3657600" rtl="0">
              <a:lnSpc>
                <a:spcPct val="115000"/>
              </a:lnSpc>
              <a:spcBef>
                <a:spcPts val="800"/>
              </a:spcBef>
              <a:spcAft>
                <a:spcPts val="0"/>
              </a:spcAft>
              <a:buClr>
                <a:schemeClr val="dk1"/>
              </a:buClr>
              <a:buSzPts val="1600"/>
              <a:buFont typeface="Barlow"/>
              <a:buChar char="○"/>
              <a:defRPr sz="1600">
                <a:solidFill>
                  <a:schemeClr val="dk1"/>
                </a:solidFill>
                <a:latin typeface="Barlow"/>
                <a:ea typeface="Barlow"/>
                <a:cs typeface="Barlow"/>
                <a:sym typeface="Barlow"/>
              </a:defRPr>
            </a:lvl8pPr>
            <a:lvl9pPr indent="-330200" lvl="8" marL="4114800" rtl="0">
              <a:lnSpc>
                <a:spcPct val="115000"/>
              </a:lnSpc>
              <a:spcBef>
                <a:spcPts val="800"/>
              </a:spcBef>
              <a:spcAft>
                <a:spcPts val="800"/>
              </a:spcAft>
              <a:buClr>
                <a:schemeClr val="dk1"/>
              </a:buClr>
              <a:buSzPts val="1600"/>
              <a:buFont typeface="Barlow"/>
              <a:buChar char="■"/>
              <a:defRPr sz="1600">
                <a:solidFill>
                  <a:schemeClr val="dk1"/>
                </a:solidFill>
                <a:latin typeface="Barlow"/>
                <a:ea typeface="Barlow"/>
                <a:cs typeface="Barlow"/>
                <a:sym typeface="Barlow"/>
              </a:defRPr>
            </a:lvl9pPr>
          </a:lstStyle>
          <a:p/>
        </p:txBody>
      </p:sp>
      <p:sp>
        <p:nvSpPr>
          <p:cNvPr id="8" name="Google Shape;8;p1"/>
          <p:cNvSpPr txBox="1"/>
          <p:nvPr>
            <p:ph idx="12" type="sldNum"/>
          </p:nvPr>
        </p:nvSpPr>
        <p:spPr>
          <a:xfrm>
            <a:off x="8376075" y="4749850"/>
            <a:ext cx="548700" cy="181800"/>
          </a:xfrm>
          <a:prstGeom prst="rect">
            <a:avLst/>
          </a:prstGeom>
          <a:noFill/>
          <a:ln>
            <a:noFill/>
          </a:ln>
        </p:spPr>
        <p:txBody>
          <a:bodyPr anchorCtr="0" anchor="ctr" bIns="0" lIns="0" spcFirstLastPara="1" rIns="0" wrap="square" tIns="0">
            <a:noAutofit/>
          </a:bodyPr>
          <a:lstStyle>
            <a:lvl1pPr lvl="0" rtl="0" algn="r">
              <a:buNone/>
              <a:defRPr b="1" sz="1100">
                <a:solidFill>
                  <a:schemeClr val="dk1"/>
                </a:solidFill>
                <a:latin typeface="Barlow"/>
                <a:ea typeface="Barlow"/>
                <a:cs typeface="Barlow"/>
                <a:sym typeface="Barlow"/>
              </a:defRPr>
            </a:lvl1pPr>
            <a:lvl2pPr lvl="1" rtl="0" algn="r">
              <a:buNone/>
              <a:defRPr b="1" sz="1100">
                <a:solidFill>
                  <a:schemeClr val="dk1"/>
                </a:solidFill>
                <a:latin typeface="Barlow"/>
                <a:ea typeface="Barlow"/>
                <a:cs typeface="Barlow"/>
                <a:sym typeface="Barlow"/>
              </a:defRPr>
            </a:lvl2pPr>
            <a:lvl3pPr lvl="2" rtl="0" algn="r">
              <a:buNone/>
              <a:defRPr b="1" sz="1100">
                <a:solidFill>
                  <a:schemeClr val="dk1"/>
                </a:solidFill>
                <a:latin typeface="Barlow"/>
                <a:ea typeface="Barlow"/>
                <a:cs typeface="Barlow"/>
                <a:sym typeface="Barlow"/>
              </a:defRPr>
            </a:lvl3pPr>
            <a:lvl4pPr lvl="3" rtl="0" algn="r">
              <a:buNone/>
              <a:defRPr b="1" sz="1100">
                <a:solidFill>
                  <a:schemeClr val="dk1"/>
                </a:solidFill>
                <a:latin typeface="Barlow"/>
                <a:ea typeface="Barlow"/>
                <a:cs typeface="Barlow"/>
                <a:sym typeface="Barlow"/>
              </a:defRPr>
            </a:lvl4pPr>
            <a:lvl5pPr lvl="4" rtl="0" algn="r">
              <a:buNone/>
              <a:defRPr b="1" sz="1100">
                <a:solidFill>
                  <a:schemeClr val="dk1"/>
                </a:solidFill>
                <a:latin typeface="Barlow"/>
                <a:ea typeface="Barlow"/>
                <a:cs typeface="Barlow"/>
                <a:sym typeface="Barlow"/>
              </a:defRPr>
            </a:lvl5pPr>
            <a:lvl6pPr lvl="5" rtl="0" algn="r">
              <a:buNone/>
              <a:defRPr b="1" sz="1100">
                <a:solidFill>
                  <a:schemeClr val="dk1"/>
                </a:solidFill>
                <a:latin typeface="Barlow"/>
                <a:ea typeface="Barlow"/>
                <a:cs typeface="Barlow"/>
                <a:sym typeface="Barlow"/>
              </a:defRPr>
            </a:lvl6pPr>
            <a:lvl7pPr lvl="6" rtl="0" algn="r">
              <a:buNone/>
              <a:defRPr b="1" sz="1100">
                <a:solidFill>
                  <a:schemeClr val="dk1"/>
                </a:solidFill>
                <a:latin typeface="Barlow"/>
                <a:ea typeface="Barlow"/>
                <a:cs typeface="Barlow"/>
                <a:sym typeface="Barlow"/>
              </a:defRPr>
            </a:lvl7pPr>
            <a:lvl8pPr lvl="7" rtl="0" algn="r">
              <a:buNone/>
              <a:defRPr b="1" sz="1100">
                <a:solidFill>
                  <a:schemeClr val="dk1"/>
                </a:solidFill>
                <a:latin typeface="Barlow"/>
                <a:ea typeface="Barlow"/>
                <a:cs typeface="Barlow"/>
                <a:sym typeface="Barlow"/>
              </a:defRPr>
            </a:lvl8pPr>
            <a:lvl9pPr lvl="8" rtl="0" algn="r">
              <a:buNone/>
              <a:defRPr b="1" sz="1100">
                <a:solidFill>
                  <a:schemeClr val="dk1"/>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https://www.washingtonpost.com/business/2021/11/12/job-quit-september-opening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8.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1hKXEEUElO8"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24.pn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23.png"/><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 Id="rId3" Type="http://schemas.openxmlformats.org/officeDocument/2006/relationships/hyperlink" Target="http://drive.google.com/file/d/1Q9U71j0Kjq4vpiiiG7mX8DTwGayJzaTf/view" TargetMode="Externa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hyperlink" Target="http://drive.google.com/file/d/1_J0Tl2RSuq22Q2n9bLyeRmb-JR-gwMsz/view" TargetMode="External"/><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2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 Id="rId3" Type="http://schemas.openxmlformats.org/officeDocument/2006/relationships/image" Target="../media/image2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 Id="rId3" Type="http://schemas.openxmlformats.org/officeDocument/2006/relationships/image" Target="../media/image2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4.xml"/><Relationship Id="rId3" Type="http://schemas.openxmlformats.org/officeDocument/2006/relationships/image" Target="../media/image2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7.xml"/><Relationship Id="rId3" Type="http://schemas.openxmlformats.org/officeDocument/2006/relationships/image" Target="../media/image3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8.xml"/><Relationship Id="rId3" Type="http://schemas.openxmlformats.org/officeDocument/2006/relationships/hyperlink" Target="https://www.themuse.com/advice/should-you-quit-great-resignation-covid" TargetMode="External"/><Relationship Id="rId4" Type="http://schemas.openxmlformats.org/officeDocument/2006/relationships/hyperlink" Target="https://www.worth.com/how-employers-overcome-great-resignation/"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9.xml"/><Relationship Id="rId3" Type="http://schemas.openxmlformats.org/officeDocument/2006/relationships/image" Target="../media/image3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0.xml"/><Relationship Id="rId3" Type="http://schemas.openxmlformats.org/officeDocument/2006/relationships/hyperlink" Target="https://www.themuse.com/advice/should-you-quit-great-resignation-covi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 Id="rId3" Type="http://schemas.openxmlformats.org/officeDocument/2006/relationships/hyperlink" Target="https://docs.google.com/presentation/d/1uA84BeE--4u9GL_Jcsyvt3PsaJuxaAlQa4Me4mc18Ns/edit?usp=sharing" TargetMode="External"/><Relationship Id="rId4" Type="http://schemas.openxmlformats.org/officeDocument/2006/relationships/hyperlink" Target="https://docs.google.com/document/d/1Hundz4p4ZaOfBMwSQwNbwwPODGQXsXIbej11EI4fzHI/edit#" TargetMode="External"/><Relationship Id="rId5" Type="http://schemas.openxmlformats.org/officeDocument/2006/relationships/hyperlink" Target="https://docs.google.com/presentation/d/1vmfhU97B67GKIq9zr1OVYJDBp4annaxnuFO83H-9zG8/edit?usp=sharing" TargetMode="External"/><Relationship Id="rId6" Type="http://schemas.openxmlformats.org/officeDocument/2006/relationships/hyperlink" Target="https://docs.google.com/presentation/d/1lkXSEKn6tmH6W5xVwZhYa_M1t96GykWyidfzJGkTz64/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 name="Shape 66"/>
        <p:cNvGrpSpPr/>
        <p:nvPr/>
      </p:nvGrpSpPr>
      <p:grpSpPr>
        <a:xfrm>
          <a:off x="0" y="0"/>
          <a:ext cx="0" cy="0"/>
          <a:chOff x="0" y="0"/>
          <a:chExt cx="0" cy="0"/>
        </a:xfrm>
      </p:grpSpPr>
      <p:sp>
        <p:nvSpPr>
          <p:cNvPr id="67" name="Google Shape;67;p16"/>
          <p:cNvSpPr txBox="1"/>
          <p:nvPr>
            <p:ph type="ctrTitle"/>
          </p:nvPr>
        </p:nvSpPr>
        <p:spPr>
          <a:xfrm>
            <a:off x="259525" y="1106900"/>
            <a:ext cx="4718400" cy="34266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4900"/>
              <a:t>Great Resignation - Interview and Survey Report</a:t>
            </a:r>
            <a:endParaRPr sz="4900"/>
          </a:p>
        </p:txBody>
      </p:sp>
      <p:sp>
        <p:nvSpPr>
          <p:cNvPr id="68" name="Google Shape;68;p16"/>
          <p:cNvSpPr txBox="1"/>
          <p:nvPr/>
        </p:nvSpPr>
        <p:spPr>
          <a:xfrm>
            <a:off x="314628" y="4788300"/>
            <a:ext cx="399600" cy="169200"/>
          </a:xfrm>
          <a:prstGeom prst="rect">
            <a:avLst/>
          </a:prstGeom>
          <a:noFill/>
          <a:ln>
            <a:noFill/>
          </a:ln>
        </p:spPr>
        <p:txBody>
          <a:bodyPr anchorCtr="0" anchor="t" bIns="0" lIns="0" spcFirstLastPara="1" rIns="0" wrap="square" tIns="0">
            <a:spAutoFit/>
          </a:bodyPr>
          <a:lstStyle/>
          <a:p>
            <a:pPr indent="0" lvl="0" marL="0" marR="0" rtl="0" algn="l">
              <a:lnSpc>
                <a:spcPct val="125011"/>
              </a:lnSpc>
              <a:spcBef>
                <a:spcPts val="0"/>
              </a:spcBef>
              <a:spcAft>
                <a:spcPts val="0"/>
              </a:spcAft>
              <a:buNone/>
            </a:pPr>
            <a:r>
              <a:rPr b="1" lang="en" sz="1100">
                <a:solidFill>
                  <a:schemeClr val="dk1"/>
                </a:solidFill>
                <a:latin typeface="Barlow"/>
                <a:ea typeface="Barlow"/>
                <a:cs typeface="Barlow"/>
                <a:sym typeface="Barlow"/>
              </a:rPr>
              <a:t>01</a:t>
            </a:r>
            <a:endParaRPr sz="700">
              <a:solidFill>
                <a:schemeClr val="dk1"/>
              </a:solidFill>
            </a:endParaRPr>
          </a:p>
        </p:txBody>
      </p:sp>
      <p:pic>
        <p:nvPicPr>
          <p:cNvPr id="69" name="Google Shape;69;p16"/>
          <p:cNvPicPr preferRelativeResize="0"/>
          <p:nvPr/>
        </p:nvPicPr>
        <p:blipFill rotWithShape="1">
          <a:blip r:embed="rId3">
            <a:alphaModFix/>
          </a:blip>
          <a:srcRect b="0" l="40343" r="10222" t="0"/>
          <a:stretch/>
        </p:blipFill>
        <p:spPr>
          <a:xfrm>
            <a:off x="5555434" y="796979"/>
            <a:ext cx="2810655" cy="3625742"/>
          </a:xfrm>
          <a:prstGeom prst="rect">
            <a:avLst/>
          </a:prstGeom>
          <a:noFill/>
          <a:ln>
            <a:noFill/>
          </a:ln>
        </p:spPr>
      </p:pic>
      <p:sp>
        <p:nvSpPr>
          <p:cNvPr id="70" name="Google Shape;70;p16"/>
          <p:cNvSpPr/>
          <p:nvPr/>
        </p:nvSpPr>
        <p:spPr>
          <a:xfrm>
            <a:off x="5133805" y="3409950"/>
            <a:ext cx="1219200" cy="121919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1" name="Google Shape;71;p16"/>
          <p:cNvSpPr/>
          <p:nvPr/>
        </p:nvSpPr>
        <p:spPr>
          <a:xfrm>
            <a:off x="7441602" y="1384379"/>
            <a:ext cx="1400232" cy="700707"/>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2" name="Google Shape;72;p16"/>
          <p:cNvSpPr txBox="1"/>
          <p:nvPr>
            <p:ph idx="4294967295" type="body"/>
          </p:nvPr>
        </p:nvSpPr>
        <p:spPr>
          <a:xfrm>
            <a:off x="3405250" y="4728000"/>
            <a:ext cx="5565000" cy="289800"/>
          </a:xfrm>
          <a:prstGeom prst="rect">
            <a:avLst/>
          </a:prstGeom>
        </p:spPr>
        <p:txBody>
          <a:bodyPr anchorCtr="0" anchor="t" bIns="0" lIns="0" spcFirstLastPara="1" rIns="0" wrap="square" tIns="0">
            <a:noAutofit/>
          </a:bodyPr>
          <a:lstStyle/>
          <a:p>
            <a:pPr indent="0" lvl="0" marL="0" rtl="0" algn="r">
              <a:lnSpc>
                <a:spcPct val="140012"/>
              </a:lnSpc>
              <a:spcBef>
                <a:spcPts val="0"/>
              </a:spcBef>
              <a:spcAft>
                <a:spcPts val="0"/>
              </a:spcAft>
              <a:buClr>
                <a:srgbClr val="000000"/>
              </a:buClr>
              <a:buFont typeface="Arial"/>
              <a:buNone/>
            </a:pPr>
            <a:r>
              <a:rPr lang="en">
                <a:latin typeface="Barlow Medium"/>
                <a:ea typeface="Barlow Medium"/>
                <a:cs typeface="Barlow Medium"/>
                <a:sym typeface="Barlow Medium"/>
              </a:rPr>
              <a:t>Presented by: Kimberly Barnes, Udhaya Kumar, Tian Xia</a:t>
            </a:r>
            <a:endParaRPr>
              <a:latin typeface="Barlow Medium"/>
              <a:ea typeface="Barlow Medium"/>
              <a:cs typeface="Barlow Medium"/>
              <a:sym typeface="Barlow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57" name="Shape 257"/>
        <p:cNvGrpSpPr/>
        <p:nvPr/>
      </p:nvGrpSpPr>
      <p:grpSpPr>
        <a:xfrm>
          <a:off x="0" y="0"/>
          <a:ext cx="0" cy="0"/>
          <a:chOff x="0" y="0"/>
          <a:chExt cx="0" cy="0"/>
        </a:xfrm>
      </p:grpSpPr>
      <p:grpSp>
        <p:nvGrpSpPr>
          <p:cNvPr id="258" name="Google Shape;258;p25"/>
          <p:cNvGrpSpPr/>
          <p:nvPr/>
        </p:nvGrpSpPr>
        <p:grpSpPr>
          <a:xfrm>
            <a:off x="-2593575" y="1"/>
            <a:ext cx="5225404" cy="5225404"/>
            <a:chOff x="-1537049" y="-96399"/>
            <a:chExt cx="10450808" cy="10450808"/>
          </a:xfrm>
        </p:grpSpPr>
        <p:sp>
          <p:nvSpPr>
            <p:cNvPr id="259" name="Google Shape;259;p25"/>
            <p:cNvSpPr/>
            <p:nvPr/>
          </p:nvSpPr>
          <p:spPr>
            <a:xfrm>
              <a:off x="-1537049" y="-9639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0" name="Google Shape;260;p25"/>
            <p:cNvSpPr/>
            <p:nvPr/>
          </p:nvSpPr>
          <p:spPr>
            <a:xfrm>
              <a:off x="-1529802" y="9391176"/>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1" name="Google Shape;261;p25"/>
            <p:cNvSpPr/>
            <p:nvPr/>
          </p:nvSpPr>
          <p:spPr>
            <a:xfrm>
              <a:off x="-1529802" y="844243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2" name="Google Shape;262;p25"/>
            <p:cNvSpPr/>
            <p:nvPr/>
          </p:nvSpPr>
          <p:spPr>
            <a:xfrm>
              <a:off x="-1529802" y="7493603"/>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3" name="Google Shape;263;p25"/>
            <p:cNvSpPr/>
            <p:nvPr/>
          </p:nvSpPr>
          <p:spPr>
            <a:xfrm>
              <a:off x="-1529802" y="6544865"/>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4" name="Google Shape;264;p25"/>
            <p:cNvSpPr/>
            <p:nvPr/>
          </p:nvSpPr>
          <p:spPr>
            <a:xfrm>
              <a:off x="-1529802" y="559612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5" name="Google Shape;265;p25"/>
            <p:cNvSpPr/>
            <p:nvPr/>
          </p:nvSpPr>
          <p:spPr>
            <a:xfrm>
              <a:off x="-1529802" y="464738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6" name="Google Shape;266;p25"/>
            <p:cNvSpPr/>
            <p:nvPr/>
          </p:nvSpPr>
          <p:spPr>
            <a:xfrm>
              <a:off x="-1529802" y="3698650"/>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7" name="Google Shape;267;p25"/>
            <p:cNvSpPr/>
            <p:nvPr/>
          </p:nvSpPr>
          <p:spPr>
            <a:xfrm>
              <a:off x="-1529802" y="2749912"/>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8" name="Google Shape;268;p25"/>
            <p:cNvSpPr/>
            <p:nvPr/>
          </p:nvSpPr>
          <p:spPr>
            <a:xfrm>
              <a:off x="-1529802" y="180107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69" name="Google Shape;269;p25"/>
            <p:cNvSpPr/>
            <p:nvPr/>
          </p:nvSpPr>
          <p:spPr>
            <a:xfrm>
              <a:off x="-1529802" y="852339"/>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0" name="Google Shape;270;p25"/>
            <p:cNvSpPr/>
            <p:nvPr/>
          </p:nvSpPr>
          <p:spPr>
            <a:xfrm>
              <a:off x="7950525"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1" name="Google Shape;271;p25"/>
            <p:cNvSpPr/>
            <p:nvPr/>
          </p:nvSpPr>
          <p:spPr>
            <a:xfrm>
              <a:off x="700178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2" name="Google Shape;272;p25"/>
            <p:cNvSpPr/>
            <p:nvPr/>
          </p:nvSpPr>
          <p:spPr>
            <a:xfrm>
              <a:off x="6052952"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3" name="Google Shape;273;p25"/>
            <p:cNvSpPr/>
            <p:nvPr/>
          </p:nvSpPr>
          <p:spPr>
            <a:xfrm>
              <a:off x="5104214"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4" name="Google Shape;274;p25"/>
            <p:cNvSpPr/>
            <p:nvPr/>
          </p:nvSpPr>
          <p:spPr>
            <a:xfrm>
              <a:off x="415547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5" name="Google Shape;275;p25"/>
            <p:cNvSpPr/>
            <p:nvPr/>
          </p:nvSpPr>
          <p:spPr>
            <a:xfrm>
              <a:off x="320673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6" name="Google Shape;276;p25"/>
            <p:cNvSpPr/>
            <p:nvPr/>
          </p:nvSpPr>
          <p:spPr>
            <a:xfrm>
              <a:off x="2257999"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7" name="Google Shape;277;p25"/>
            <p:cNvSpPr/>
            <p:nvPr/>
          </p:nvSpPr>
          <p:spPr>
            <a:xfrm>
              <a:off x="130926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8" name="Google Shape;278;p25"/>
            <p:cNvSpPr/>
            <p:nvPr/>
          </p:nvSpPr>
          <p:spPr>
            <a:xfrm>
              <a:off x="36042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79" name="Google Shape;279;p25"/>
            <p:cNvSpPr/>
            <p:nvPr/>
          </p:nvSpPr>
          <p:spPr>
            <a:xfrm>
              <a:off x="-58831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280" name="Google Shape;280;p25"/>
          <p:cNvGrpSpPr/>
          <p:nvPr/>
        </p:nvGrpSpPr>
        <p:grpSpPr>
          <a:xfrm>
            <a:off x="2001280" y="1461117"/>
            <a:ext cx="5112857" cy="2308837"/>
            <a:chOff x="-35533" y="1468283"/>
            <a:chExt cx="13634286" cy="6156900"/>
          </a:xfrm>
        </p:grpSpPr>
        <p:sp>
          <p:nvSpPr>
            <p:cNvPr id="281" name="Google Shape;281;p25"/>
            <p:cNvSpPr txBox="1"/>
            <p:nvPr/>
          </p:nvSpPr>
          <p:spPr>
            <a:xfrm>
              <a:off x="-35533" y="1468283"/>
              <a:ext cx="13598700" cy="6156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7500">
                  <a:solidFill>
                    <a:schemeClr val="dk1"/>
                  </a:solidFill>
                  <a:latin typeface="Barlow"/>
                  <a:ea typeface="Barlow"/>
                  <a:cs typeface="Barlow"/>
                  <a:sym typeface="Barlow"/>
                </a:rPr>
                <a:t>Research &amp; Workflow</a:t>
              </a:r>
              <a:endParaRPr sz="700">
                <a:solidFill>
                  <a:schemeClr val="dk1"/>
                </a:solidFill>
                <a:latin typeface="Barlow"/>
                <a:ea typeface="Barlow"/>
                <a:cs typeface="Barlow"/>
                <a:sym typeface="Barlow"/>
              </a:endParaRPr>
            </a:p>
          </p:txBody>
        </p:sp>
        <p:sp>
          <p:nvSpPr>
            <p:cNvPr id="282" name="Google Shape;282;p25"/>
            <p:cNvSpPr txBox="1"/>
            <p:nvPr/>
          </p:nvSpPr>
          <p:spPr>
            <a:xfrm>
              <a:off x="53" y="5100505"/>
              <a:ext cx="13598700" cy="287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t/>
              </a:r>
              <a:endParaRPr sz="700">
                <a:solidFill>
                  <a:schemeClr val="dk1"/>
                </a:solidFill>
                <a:latin typeface="Barlow"/>
                <a:ea typeface="Barlow"/>
                <a:cs typeface="Barlow"/>
                <a:sym typeface="Barlow"/>
              </a:endParaRPr>
            </a:p>
          </p:txBody>
        </p:sp>
      </p:grpSp>
      <p:sp>
        <p:nvSpPr>
          <p:cNvPr id="283" name="Google Shape;283;p25"/>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4" name="Google Shape;284;p25"/>
          <p:cNvSpPr/>
          <p:nvPr/>
        </p:nvSpPr>
        <p:spPr>
          <a:xfrm rot="5400000">
            <a:off x="1717430" y="3551451"/>
            <a:ext cx="1219200" cy="1219197"/>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5" name="Google Shape;285;p25"/>
          <p:cNvSpPr/>
          <p:nvPr/>
        </p:nvSpPr>
        <p:spPr>
          <a:xfrm>
            <a:off x="7446365" y="514350"/>
            <a:ext cx="1400232" cy="700708"/>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286" name="Google Shape;286;p25"/>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0" name="Shape 290"/>
        <p:cNvGrpSpPr/>
        <p:nvPr/>
      </p:nvGrpSpPr>
      <p:grpSpPr>
        <a:xfrm>
          <a:off x="0" y="0"/>
          <a:ext cx="0" cy="0"/>
          <a:chOff x="0" y="0"/>
          <a:chExt cx="0" cy="0"/>
        </a:xfrm>
      </p:grpSpPr>
      <p:sp>
        <p:nvSpPr>
          <p:cNvPr id="291" name="Google Shape;291;p2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92" name="Google Shape;292;p26"/>
          <p:cNvSpPr txBox="1"/>
          <p:nvPr>
            <p:ph idx="1" type="body"/>
          </p:nvPr>
        </p:nvSpPr>
        <p:spPr>
          <a:xfrm>
            <a:off x="515525" y="2260775"/>
            <a:ext cx="50988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Interview Research </a:t>
            </a:r>
            <a:r>
              <a:rPr lang="en" sz="2300"/>
              <a:t>(Snapshots, Affinity diagrams, etc.)</a:t>
            </a:r>
            <a:endParaRPr sz="23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96" name="Shape 296"/>
        <p:cNvGrpSpPr/>
        <p:nvPr/>
      </p:nvGrpSpPr>
      <p:grpSpPr>
        <a:xfrm>
          <a:off x="0" y="0"/>
          <a:ext cx="0" cy="0"/>
          <a:chOff x="0" y="0"/>
          <a:chExt cx="0" cy="0"/>
        </a:xfrm>
      </p:grpSpPr>
      <p:sp>
        <p:nvSpPr>
          <p:cNvPr id="297" name="Google Shape;297;p27"/>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Objectives</a:t>
            </a:r>
            <a:endParaRPr/>
          </a:p>
        </p:txBody>
      </p:sp>
      <p:sp>
        <p:nvSpPr>
          <p:cNvPr id="298" name="Google Shape;298;p27"/>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99" name="Google Shape;299;p27"/>
          <p:cNvSpPr txBox="1"/>
          <p:nvPr>
            <p:ph idx="1" type="body"/>
          </p:nvPr>
        </p:nvSpPr>
        <p:spPr>
          <a:xfrm>
            <a:off x="476975" y="15054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b="1" lang="en" sz="1800">
                <a:solidFill>
                  <a:schemeClr val="accent2"/>
                </a:solidFill>
              </a:rPr>
              <a:t>Some of the research questions we addressed are: </a:t>
            </a:r>
            <a:endParaRPr b="1" sz="1800">
              <a:solidFill>
                <a:schemeClr val="accent2"/>
              </a:solidFill>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What are the factors that contribute to the American worker deciding to quit their job?</a:t>
            </a:r>
            <a:endParaRPr sz="1800">
              <a:latin typeface="Barlow Medium"/>
              <a:ea typeface="Barlow Medium"/>
              <a:cs typeface="Barlow Medium"/>
              <a:sym typeface="Barlow Medium"/>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What social, environmental, and economic factors impacted the decision to quit or resign voluntarily?</a:t>
            </a:r>
            <a:endParaRPr sz="1800">
              <a:latin typeface="Barlow Medium"/>
              <a:ea typeface="Barlow Medium"/>
              <a:cs typeface="Barlow Medium"/>
              <a:sym typeface="Barlow Medium"/>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What economic, social, and environmental decisions/arrangements were made prior to quitting?</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p:txBody>
      </p:sp>
      <p:sp>
        <p:nvSpPr>
          <p:cNvPr id="300" name="Google Shape;300;p2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301" name="Google Shape;301;p27"/>
          <p:cNvGrpSpPr/>
          <p:nvPr/>
        </p:nvGrpSpPr>
        <p:grpSpPr>
          <a:xfrm>
            <a:off x="8179663" y="514512"/>
            <a:ext cx="720514" cy="717942"/>
            <a:chOff x="14329211" y="8061331"/>
            <a:chExt cx="1191720" cy="1196969"/>
          </a:xfrm>
        </p:grpSpPr>
        <p:sp>
          <p:nvSpPr>
            <p:cNvPr id="302" name="Google Shape;302;p27"/>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03" name="Google Shape;303;p27"/>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04" name="Google Shape;304;p27"/>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05" name="Google Shape;305;p27"/>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06" name="Google Shape;306;p27"/>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0" name="Shape 310"/>
        <p:cNvGrpSpPr/>
        <p:nvPr/>
      </p:nvGrpSpPr>
      <p:grpSpPr>
        <a:xfrm>
          <a:off x="0" y="0"/>
          <a:ext cx="0" cy="0"/>
          <a:chOff x="0" y="0"/>
          <a:chExt cx="0" cy="0"/>
        </a:xfrm>
      </p:grpSpPr>
      <p:sp>
        <p:nvSpPr>
          <p:cNvPr id="311" name="Google Shape;311;p28"/>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 Plan &amp; Process</a:t>
            </a:r>
            <a:endParaRPr/>
          </a:p>
        </p:txBody>
      </p:sp>
      <p:sp>
        <p:nvSpPr>
          <p:cNvPr id="312" name="Google Shape;312;p28"/>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13" name="Google Shape;313;p28"/>
          <p:cNvSpPr txBox="1"/>
          <p:nvPr>
            <p:ph idx="1" type="body"/>
          </p:nvPr>
        </p:nvSpPr>
        <p:spPr>
          <a:xfrm>
            <a:off x="476975" y="17340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lang="en" sz="1800">
                <a:latin typeface="Barlow Medium"/>
                <a:ea typeface="Barlow Medium"/>
                <a:cs typeface="Barlow Medium"/>
                <a:sym typeface="Barlow Medium"/>
              </a:rPr>
              <a:t>In our research, we conducted </a:t>
            </a:r>
            <a:r>
              <a:rPr b="1" lang="en" sz="1800">
                <a:solidFill>
                  <a:schemeClr val="accent2"/>
                </a:solidFill>
              </a:rPr>
              <a:t>30-minute qualitative interviews</a:t>
            </a:r>
            <a:r>
              <a:rPr lang="en" sz="1800">
                <a:latin typeface="Barlow Medium"/>
                <a:ea typeface="Barlow Medium"/>
                <a:cs typeface="Barlow Medium"/>
                <a:sym typeface="Barlow Medium"/>
              </a:rPr>
              <a:t> with 9 interviewees using </a:t>
            </a:r>
            <a:r>
              <a:rPr b="1" lang="en" sz="1800">
                <a:solidFill>
                  <a:schemeClr val="accent2"/>
                </a:solidFill>
              </a:rPr>
              <a:t>convenience sampling</a:t>
            </a:r>
            <a:r>
              <a:rPr lang="en" sz="1800">
                <a:latin typeface="Barlow Medium"/>
                <a:ea typeface="Barlow Medium"/>
                <a:cs typeface="Barlow Medium"/>
                <a:sym typeface="Barlow Medium"/>
              </a:rPr>
              <a:t> using Zoom and were transcribed and coded using Dovetail.</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rPr lang="en" sz="1800">
                <a:latin typeface="Barlow Medium"/>
                <a:ea typeface="Barlow Medium"/>
                <a:cs typeface="Barlow Medium"/>
                <a:sym typeface="Barlow Medium"/>
              </a:rPr>
              <a:t>For our interview, our structure included a pre-study briefing, a warm up, interview, and post-interview studies and analysis.</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p:txBody>
      </p:sp>
      <p:grpSp>
        <p:nvGrpSpPr>
          <p:cNvPr id="314" name="Google Shape;314;p28"/>
          <p:cNvGrpSpPr/>
          <p:nvPr/>
        </p:nvGrpSpPr>
        <p:grpSpPr>
          <a:xfrm>
            <a:off x="8179663" y="514512"/>
            <a:ext cx="720514" cy="717942"/>
            <a:chOff x="14329211" y="8061331"/>
            <a:chExt cx="1191720" cy="1196969"/>
          </a:xfrm>
        </p:grpSpPr>
        <p:sp>
          <p:nvSpPr>
            <p:cNvPr id="315" name="Google Shape;315;p28"/>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16" name="Google Shape;316;p28"/>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17" name="Google Shape;317;p28"/>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18" name="Google Shape;318;p28"/>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19" name="Google Shape;319;p28"/>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
        <p:nvSpPr>
          <p:cNvPr id="320" name="Google Shape;320;p28">
            <a:hlinkClick action="ppaction://hlinkshowjump?jump=lastslide"/>
          </p:cNvPr>
          <p:cNvSpPr txBox="1"/>
          <p:nvPr/>
        </p:nvSpPr>
        <p:spPr>
          <a:xfrm>
            <a:off x="4712754" y="4743850"/>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u="sng">
                <a:solidFill>
                  <a:schemeClr val="hlink"/>
                </a:solidFill>
                <a:latin typeface="Barlow"/>
                <a:ea typeface="Barlow"/>
                <a:cs typeface="Barlow"/>
                <a:sym typeface="Barlow"/>
                <a:hlinkClick action="ppaction://hlinkshowjump?jump=lastslide"/>
              </a:rPr>
              <a:t>See Appendix for Research Plan</a:t>
            </a:r>
            <a:endParaRPr i="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24" name="Shape 324"/>
        <p:cNvGrpSpPr/>
        <p:nvPr/>
      </p:nvGrpSpPr>
      <p:grpSpPr>
        <a:xfrm>
          <a:off x="0" y="0"/>
          <a:ext cx="0" cy="0"/>
          <a:chOff x="0" y="0"/>
          <a:chExt cx="0" cy="0"/>
        </a:xfrm>
      </p:grpSpPr>
      <p:sp>
        <p:nvSpPr>
          <p:cNvPr id="325" name="Google Shape;325;p29"/>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 Plan &amp; Process</a:t>
            </a:r>
            <a:endParaRPr/>
          </a:p>
        </p:txBody>
      </p:sp>
      <p:sp>
        <p:nvSpPr>
          <p:cNvPr id="326" name="Google Shape;326;p29"/>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27" name="Google Shape;327;p29"/>
          <p:cNvSpPr txBox="1"/>
          <p:nvPr>
            <p:ph idx="1" type="body"/>
          </p:nvPr>
        </p:nvSpPr>
        <p:spPr>
          <a:xfrm>
            <a:off x="476975" y="17340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lang="en" sz="1800">
                <a:latin typeface="Barlow Medium"/>
                <a:ea typeface="Barlow Medium"/>
                <a:cs typeface="Barlow Medium"/>
                <a:sym typeface="Barlow Medium"/>
              </a:rPr>
              <a:t>In our post-interview studies and analysis, we coded our interview to find similar groupings and differences.</a:t>
            </a:r>
            <a:r>
              <a:rPr b="1" lang="en" sz="1800">
                <a:solidFill>
                  <a:schemeClr val="accent2"/>
                </a:solidFill>
              </a:rPr>
              <a:t> A combined codebook </a:t>
            </a:r>
            <a:r>
              <a:rPr lang="en" sz="1800">
                <a:latin typeface="Barlow Medium"/>
                <a:ea typeface="Barlow Medium"/>
                <a:cs typeface="Barlow Medium"/>
                <a:sym typeface="Barlow Medium"/>
              </a:rPr>
              <a:t>was created so that we could look for similar themes across all 9 participants. You can find these in our </a:t>
            </a:r>
            <a:r>
              <a:rPr b="1" lang="en" sz="1800">
                <a:solidFill>
                  <a:schemeClr val="accent2"/>
                </a:solidFill>
              </a:rPr>
              <a:t>affinity diagrams</a:t>
            </a:r>
            <a:r>
              <a:rPr lang="en" sz="1800">
                <a:latin typeface="Barlow Medium"/>
                <a:ea typeface="Barlow Medium"/>
                <a:cs typeface="Barlow Medium"/>
                <a:sym typeface="Barlow Medium"/>
              </a:rPr>
              <a:t>. </a:t>
            </a:r>
            <a:endParaRPr sz="1800">
              <a:latin typeface="Barlow Medium"/>
              <a:ea typeface="Barlow Medium"/>
              <a:cs typeface="Barlow Medium"/>
              <a:sym typeface="Barlow Medium"/>
            </a:endParaRPr>
          </a:p>
        </p:txBody>
      </p:sp>
      <p:grpSp>
        <p:nvGrpSpPr>
          <p:cNvPr id="328" name="Google Shape;328;p29"/>
          <p:cNvGrpSpPr/>
          <p:nvPr/>
        </p:nvGrpSpPr>
        <p:grpSpPr>
          <a:xfrm>
            <a:off x="8179663" y="514512"/>
            <a:ext cx="720514" cy="717942"/>
            <a:chOff x="14329211" y="8061331"/>
            <a:chExt cx="1191720" cy="1196969"/>
          </a:xfrm>
        </p:grpSpPr>
        <p:sp>
          <p:nvSpPr>
            <p:cNvPr id="329" name="Google Shape;329;p29"/>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30" name="Google Shape;330;p29"/>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31" name="Google Shape;331;p29"/>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32" name="Google Shape;332;p29"/>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33" name="Google Shape;333;p29"/>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
        <p:nvSpPr>
          <p:cNvPr id="334" name="Google Shape;334;p29">
            <a:hlinkClick action="ppaction://hlinkshowjump?jump=lastslide"/>
          </p:cNvPr>
          <p:cNvSpPr txBox="1"/>
          <p:nvPr/>
        </p:nvSpPr>
        <p:spPr>
          <a:xfrm>
            <a:off x="4712754" y="4743850"/>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u="sng">
                <a:solidFill>
                  <a:schemeClr val="hlink"/>
                </a:solidFill>
                <a:latin typeface="Barlow"/>
                <a:ea typeface="Barlow"/>
                <a:cs typeface="Barlow"/>
                <a:sym typeface="Barlow"/>
                <a:hlinkClick action="ppaction://hlinkshowjump?jump=lastslide"/>
              </a:rPr>
              <a:t>See Appendix for Research Plan</a:t>
            </a:r>
            <a:endParaRPr i="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38" name="Shape 338"/>
        <p:cNvGrpSpPr/>
        <p:nvPr/>
      </p:nvGrpSpPr>
      <p:grpSpPr>
        <a:xfrm>
          <a:off x="0" y="0"/>
          <a:ext cx="0" cy="0"/>
          <a:chOff x="0" y="0"/>
          <a:chExt cx="0" cy="0"/>
        </a:xfrm>
      </p:grpSpPr>
      <p:grpSp>
        <p:nvGrpSpPr>
          <p:cNvPr id="339" name="Google Shape;339;p30"/>
          <p:cNvGrpSpPr/>
          <p:nvPr/>
        </p:nvGrpSpPr>
        <p:grpSpPr>
          <a:xfrm>
            <a:off x="513142" y="-90359"/>
            <a:ext cx="1908216" cy="5225404"/>
            <a:chOff x="1026284" y="-180719"/>
            <a:chExt cx="3816432" cy="10450808"/>
          </a:xfrm>
        </p:grpSpPr>
        <p:sp>
          <p:nvSpPr>
            <p:cNvPr id="340" name="Google Shape;340;p30"/>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1" name="Google Shape;341;p30"/>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2" name="Google Shape;342;p30"/>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3" name="Google Shape;343;p30"/>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4" name="Google Shape;344;p30"/>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5" name="Google Shape;345;p30"/>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6" name="Google Shape;346;p30"/>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7" name="Google Shape;347;p30"/>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8" name="Google Shape;348;p30"/>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49" name="Google Shape;349;p30"/>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0" name="Google Shape;350;p30"/>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1" name="Google Shape;351;p30"/>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2" name="Google Shape;352;p30"/>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3" name="Google Shape;353;p30"/>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354" name="Google Shape;354;p30"/>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355" name="Google Shape;355;p30"/>
          <p:cNvSpPr txBox="1"/>
          <p:nvPr>
            <p:ph type="title"/>
          </p:nvPr>
        </p:nvSpPr>
        <p:spPr>
          <a:xfrm>
            <a:off x="2732400" y="89300"/>
            <a:ext cx="6192300" cy="946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600"/>
              <a:t>Affinity diagram - Themes</a:t>
            </a:r>
            <a:endParaRPr sz="3600"/>
          </a:p>
        </p:txBody>
      </p:sp>
      <p:sp>
        <p:nvSpPr>
          <p:cNvPr id="356" name="Google Shape;356;p30"/>
          <p:cNvSpPr/>
          <p:nvPr/>
        </p:nvSpPr>
        <p:spPr>
          <a:xfrm>
            <a:off x="1563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57" name="Google Shape;357;p30"/>
          <p:cNvSpPr/>
          <p:nvPr/>
        </p:nvSpPr>
        <p:spPr>
          <a:xfrm>
            <a:off x="3691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pic>
        <p:nvPicPr>
          <p:cNvPr id="358" name="Google Shape;358;p30"/>
          <p:cNvPicPr preferRelativeResize="0"/>
          <p:nvPr/>
        </p:nvPicPr>
        <p:blipFill>
          <a:blip r:embed="rId3">
            <a:alphaModFix/>
          </a:blip>
          <a:stretch>
            <a:fillRect/>
          </a:stretch>
        </p:blipFill>
        <p:spPr>
          <a:xfrm>
            <a:off x="3140275" y="1203075"/>
            <a:ext cx="4989774" cy="3501350"/>
          </a:xfrm>
          <a:prstGeom prst="rect">
            <a:avLst/>
          </a:prstGeom>
          <a:noFill/>
          <a:ln>
            <a:noFill/>
          </a:ln>
        </p:spPr>
      </p:pic>
      <p:sp>
        <p:nvSpPr>
          <p:cNvPr id="359" name="Google Shape;359;p30">
            <a:hlinkClick action="ppaction://hlinkshowjump?jump=lastslide"/>
          </p:cNvPr>
          <p:cNvSpPr txBox="1"/>
          <p:nvPr/>
        </p:nvSpPr>
        <p:spPr>
          <a:xfrm>
            <a:off x="4817929" y="4785725"/>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u="sng">
                <a:solidFill>
                  <a:schemeClr val="hlink"/>
                </a:solidFill>
                <a:latin typeface="Barlow"/>
                <a:ea typeface="Barlow"/>
                <a:cs typeface="Barlow"/>
                <a:sym typeface="Barlow"/>
                <a:hlinkClick action="ppaction://hlinkshowjump?jump=lastslide"/>
              </a:rPr>
              <a:t>See Appendix for Affinity Diagrams</a:t>
            </a:r>
            <a:endParaRPr i="1">
              <a:solidFill>
                <a:schemeClr val="dk1"/>
              </a:solidFill>
            </a:endParaRPr>
          </a:p>
        </p:txBody>
      </p:sp>
      <p:grpSp>
        <p:nvGrpSpPr>
          <p:cNvPr id="360" name="Google Shape;360;p30"/>
          <p:cNvGrpSpPr/>
          <p:nvPr/>
        </p:nvGrpSpPr>
        <p:grpSpPr>
          <a:xfrm>
            <a:off x="8179663" y="514512"/>
            <a:ext cx="720514" cy="717942"/>
            <a:chOff x="14329211" y="8061331"/>
            <a:chExt cx="1191720" cy="1196969"/>
          </a:xfrm>
        </p:grpSpPr>
        <p:sp>
          <p:nvSpPr>
            <p:cNvPr id="361" name="Google Shape;361;p30"/>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62" name="Google Shape;362;p30"/>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63" name="Google Shape;363;p30"/>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64" name="Google Shape;364;p30"/>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65" name="Google Shape;365;p30"/>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69" name="Shape 369"/>
        <p:cNvGrpSpPr/>
        <p:nvPr/>
      </p:nvGrpSpPr>
      <p:grpSpPr>
        <a:xfrm>
          <a:off x="0" y="0"/>
          <a:ext cx="0" cy="0"/>
          <a:chOff x="0" y="0"/>
          <a:chExt cx="0" cy="0"/>
        </a:xfrm>
      </p:grpSpPr>
      <p:pic>
        <p:nvPicPr>
          <p:cNvPr id="370" name="Google Shape;370;p31"/>
          <p:cNvPicPr preferRelativeResize="0"/>
          <p:nvPr/>
        </p:nvPicPr>
        <p:blipFill rotWithShape="1">
          <a:blip r:embed="rId3">
            <a:alphaModFix/>
          </a:blip>
          <a:srcRect b="72146" l="0" r="49454" t="0"/>
          <a:stretch/>
        </p:blipFill>
        <p:spPr>
          <a:xfrm>
            <a:off x="1647800" y="1821275"/>
            <a:ext cx="5848401" cy="2261450"/>
          </a:xfrm>
          <a:prstGeom prst="rect">
            <a:avLst/>
          </a:prstGeom>
          <a:noFill/>
          <a:ln>
            <a:noFill/>
          </a:ln>
        </p:spPr>
      </p:pic>
      <p:sp>
        <p:nvSpPr>
          <p:cNvPr id="371" name="Google Shape;371;p31"/>
          <p:cNvSpPr txBox="1"/>
          <p:nvPr/>
        </p:nvSpPr>
        <p:spPr>
          <a:xfrm>
            <a:off x="840710" y="504825"/>
            <a:ext cx="7462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 sz="2500">
                <a:solidFill>
                  <a:schemeClr val="dk1"/>
                </a:solidFill>
                <a:latin typeface="Barlow"/>
                <a:ea typeface="Barlow"/>
                <a:cs typeface="Barlow"/>
                <a:sym typeface="Barlow"/>
              </a:rPr>
              <a:t>Top Three Coded Themes from Interviews:</a:t>
            </a:r>
            <a:endParaRPr i="1" sz="700">
              <a:solidFill>
                <a:schemeClr val="dk1"/>
              </a:solidFill>
            </a:endParaRPr>
          </a:p>
        </p:txBody>
      </p:sp>
      <p:sp>
        <p:nvSpPr>
          <p:cNvPr id="372" name="Google Shape;372;p31">
            <a:hlinkClick action="ppaction://hlinkshowjump?jump=lastslide"/>
          </p:cNvPr>
          <p:cNvSpPr txBox="1"/>
          <p:nvPr/>
        </p:nvSpPr>
        <p:spPr>
          <a:xfrm>
            <a:off x="4817929" y="4785725"/>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u="sng">
                <a:solidFill>
                  <a:schemeClr val="hlink"/>
                </a:solidFill>
                <a:latin typeface="Barlow"/>
                <a:ea typeface="Barlow"/>
                <a:cs typeface="Barlow"/>
                <a:sym typeface="Barlow"/>
                <a:hlinkClick action="ppaction://hlinkshowjump?jump=lastslide"/>
              </a:rPr>
              <a:t>See Appendix for Affinity Diagrams</a:t>
            </a:r>
            <a:endParaRPr i="1">
              <a:solidFill>
                <a:schemeClr val="dk1"/>
              </a:solidFill>
            </a:endParaRPr>
          </a:p>
        </p:txBody>
      </p:sp>
      <p:grpSp>
        <p:nvGrpSpPr>
          <p:cNvPr id="373" name="Google Shape;373;p31"/>
          <p:cNvGrpSpPr/>
          <p:nvPr/>
        </p:nvGrpSpPr>
        <p:grpSpPr>
          <a:xfrm>
            <a:off x="8179663" y="514512"/>
            <a:ext cx="720514" cy="717942"/>
            <a:chOff x="14329211" y="8061331"/>
            <a:chExt cx="1191720" cy="1196969"/>
          </a:xfrm>
        </p:grpSpPr>
        <p:sp>
          <p:nvSpPr>
            <p:cNvPr id="374" name="Google Shape;374;p31"/>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75" name="Google Shape;375;p31"/>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76" name="Google Shape;376;p31"/>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77" name="Google Shape;377;p31"/>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78" name="Google Shape;378;p31"/>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82" name="Shape 382"/>
        <p:cNvGrpSpPr/>
        <p:nvPr/>
      </p:nvGrpSpPr>
      <p:grpSpPr>
        <a:xfrm>
          <a:off x="0" y="0"/>
          <a:ext cx="0" cy="0"/>
          <a:chOff x="0" y="0"/>
          <a:chExt cx="0" cy="0"/>
        </a:xfrm>
      </p:grpSpPr>
      <p:pic>
        <p:nvPicPr>
          <p:cNvPr id="383" name="Google Shape;383;p32"/>
          <p:cNvPicPr preferRelativeResize="0"/>
          <p:nvPr/>
        </p:nvPicPr>
        <p:blipFill rotWithShape="1">
          <a:blip r:embed="rId3">
            <a:alphaModFix/>
          </a:blip>
          <a:srcRect b="0" l="0" r="71157" t="0"/>
          <a:stretch/>
        </p:blipFill>
        <p:spPr>
          <a:xfrm>
            <a:off x="445550" y="487275"/>
            <a:ext cx="1786000" cy="4098425"/>
          </a:xfrm>
          <a:prstGeom prst="rect">
            <a:avLst/>
          </a:prstGeom>
          <a:noFill/>
          <a:ln>
            <a:noFill/>
          </a:ln>
        </p:spPr>
      </p:pic>
      <p:sp>
        <p:nvSpPr>
          <p:cNvPr id="384" name="Google Shape;384;p32">
            <a:hlinkClick action="ppaction://hlinkshowjump?jump=lastslide"/>
          </p:cNvPr>
          <p:cNvSpPr txBox="1"/>
          <p:nvPr/>
        </p:nvSpPr>
        <p:spPr>
          <a:xfrm>
            <a:off x="4817929" y="4785725"/>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u="sng">
                <a:solidFill>
                  <a:schemeClr val="hlink"/>
                </a:solidFill>
                <a:latin typeface="Barlow"/>
                <a:ea typeface="Barlow"/>
                <a:cs typeface="Barlow"/>
                <a:sym typeface="Barlow"/>
                <a:hlinkClick action="ppaction://hlinkshowjump?jump=lastslide"/>
              </a:rPr>
              <a:t>See Appendix for Affinity Diagrams</a:t>
            </a:r>
            <a:endParaRPr i="1">
              <a:solidFill>
                <a:schemeClr val="dk1"/>
              </a:solidFill>
            </a:endParaRPr>
          </a:p>
        </p:txBody>
      </p:sp>
      <p:pic>
        <p:nvPicPr>
          <p:cNvPr id="385" name="Google Shape;385;p32"/>
          <p:cNvPicPr preferRelativeResize="0"/>
          <p:nvPr/>
        </p:nvPicPr>
        <p:blipFill rotWithShape="1">
          <a:blip r:embed="rId4">
            <a:alphaModFix/>
          </a:blip>
          <a:srcRect b="0" l="0" r="73144" t="0"/>
          <a:stretch/>
        </p:blipFill>
        <p:spPr>
          <a:xfrm>
            <a:off x="6541075" y="487275"/>
            <a:ext cx="2018300" cy="3312125"/>
          </a:xfrm>
          <a:prstGeom prst="rect">
            <a:avLst/>
          </a:prstGeom>
          <a:noFill/>
          <a:ln>
            <a:noFill/>
          </a:ln>
        </p:spPr>
      </p:pic>
      <p:pic>
        <p:nvPicPr>
          <p:cNvPr id="386" name="Google Shape;386;p32"/>
          <p:cNvPicPr preferRelativeResize="0"/>
          <p:nvPr/>
        </p:nvPicPr>
        <p:blipFill rotWithShape="1">
          <a:blip r:embed="rId5">
            <a:alphaModFix/>
          </a:blip>
          <a:srcRect b="0" l="0" r="60463" t="0"/>
          <a:stretch/>
        </p:blipFill>
        <p:spPr>
          <a:xfrm>
            <a:off x="3111492" y="487275"/>
            <a:ext cx="2549625" cy="3885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90" name="Shape 390"/>
        <p:cNvGrpSpPr/>
        <p:nvPr/>
      </p:nvGrpSpPr>
      <p:grpSpPr>
        <a:xfrm>
          <a:off x="0" y="0"/>
          <a:ext cx="0" cy="0"/>
          <a:chOff x="0" y="0"/>
          <a:chExt cx="0" cy="0"/>
        </a:xfrm>
      </p:grpSpPr>
      <p:sp>
        <p:nvSpPr>
          <p:cNvPr id="391" name="Google Shape;391;p33"/>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 Plan &amp; Process</a:t>
            </a:r>
            <a:endParaRPr/>
          </a:p>
        </p:txBody>
      </p:sp>
      <p:sp>
        <p:nvSpPr>
          <p:cNvPr id="392" name="Google Shape;392;p33"/>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393" name="Google Shape;393;p33"/>
          <p:cNvSpPr txBox="1"/>
          <p:nvPr>
            <p:ph idx="1" type="body"/>
          </p:nvPr>
        </p:nvSpPr>
        <p:spPr>
          <a:xfrm>
            <a:off x="476975" y="15054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lang="en" sz="1700">
                <a:latin typeface="Barlow Medium"/>
                <a:ea typeface="Barlow Medium"/>
                <a:cs typeface="Barlow Medium"/>
                <a:sym typeface="Barlow Medium"/>
              </a:rPr>
              <a:t>As we created our codebooks and identified themes, it also made it easier to digest by finding </a:t>
            </a:r>
            <a:r>
              <a:rPr b="1" lang="en" sz="1700">
                <a:solidFill>
                  <a:schemeClr val="accent2"/>
                </a:solidFill>
              </a:rPr>
              <a:t>relevant participant quotes</a:t>
            </a:r>
            <a:r>
              <a:rPr lang="en" sz="1700">
                <a:latin typeface="Barlow Medium"/>
                <a:ea typeface="Barlow Medium"/>
                <a:cs typeface="Barlow Medium"/>
                <a:sym typeface="Barlow Medium"/>
              </a:rPr>
              <a:t> and created </a:t>
            </a:r>
            <a:r>
              <a:rPr b="1" lang="en" sz="1700">
                <a:solidFill>
                  <a:schemeClr val="accent2"/>
                </a:solidFill>
              </a:rPr>
              <a:t>Interview Snapshots</a:t>
            </a:r>
            <a:r>
              <a:rPr lang="en" sz="1700">
                <a:latin typeface="Barlow Medium"/>
                <a:ea typeface="Barlow Medium"/>
                <a:cs typeface="Barlow Medium"/>
                <a:sym typeface="Barlow Medium"/>
              </a:rPr>
              <a:t>, which best reflected their feelings at the time.</a:t>
            </a:r>
            <a:endParaRPr sz="17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700">
              <a:latin typeface="Barlow Medium"/>
              <a:ea typeface="Barlow Medium"/>
              <a:cs typeface="Barlow Medium"/>
              <a:sym typeface="Barlow Medium"/>
            </a:endParaRPr>
          </a:p>
          <a:p>
            <a:pPr indent="0" lvl="0" marL="0" rtl="0" algn="l">
              <a:lnSpc>
                <a:spcPct val="140012"/>
              </a:lnSpc>
              <a:spcBef>
                <a:spcPts val="0"/>
              </a:spcBef>
              <a:spcAft>
                <a:spcPts val="0"/>
              </a:spcAft>
              <a:buNone/>
            </a:pPr>
            <a:r>
              <a:rPr lang="en" sz="1700">
                <a:latin typeface="Barlow Medium"/>
                <a:ea typeface="Barlow Medium"/>
                <a:cs typeface="Barlow Medium"/>
                <a:sym typeface="Barlow Medium"/>
              </a:rPr>
              <a:t>Of all those interviewed, we were able to derive </a:t>
            </a:r>
            <a:r>
              <a:rPr b="1" lang="en" sz="1700">
                <a:solidFill>
                  <a:schemeClr val="accent2"/>
                </a:solidFill>
              </a:rPr>
              <a:t>four general motivations for quitting their job</a:t>
            </a:r>
            <a:r>
              <a:rPr lang="en" sz="1700">
                <a:latin typeface="Barlow Medium"/>
                <a:ea typeface="Barlow Medium"/>
                <a:cs typeface="Barlow Medium"/>
                <a:sym typeface="Barlow Medium"/>
              </a:rPr>
              <a:t>. They can be described as: Working on a Passion, Altruistic, Security at Work/Work-Life, Monetary.</a:t>
            </a:r>
            <a:endParaRPr sz="1700">
              <a:latin typeface="Barlow Medium"/>
              <a:ea typeface="Barlow Medium"/>
              <a:cs typeface="Barlow Medium"/>
              <a:sym typeface="Barlow Medium"/>
            </a:endParaRPr>
          </a:p>
        </p:txBody>
      </p:sp>
      <p:grpSp>
        <p:nvGrpSpPr>
          <p:cNvPr id="394" name="Google Shape;394;p33"/>
          <p:cNvGrpSpPr/>
          <p:nvPr/>
        </p:nvGrpSpPr>
        <p:grpSpPr>
          <a:xfrm>
            <a:off x="8179663" y="514512"/>
            <a:ext cx="720514" cy="717942"/>
            <a:chOff x="14329211" y="8061331"/>
            <a:chExt cx="1191720" cy="1196969"/>
          </a:xfrm>
        </p:grpSpPr>
        <p:sp>
          <p:nvSpPr>
            <p:cNvPr id="395" name="Google Shape;395;p33"/>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96" name="Google Shape;396;p33"/>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97" name="Google Shape;397;p33"/>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98" name="Google Shape;398;p33"/>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399" name="Google Shape;399;p33"/>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
        <p:nvSpPr>
          <p:cNvPr id="400" name="Google Shape;400;p33">
            <a:hlinkClick action="ppaction://hlinkshowjump?jump=lastslide"/>
          </p:cNvPr>
          <p:cNvSpPr txBox="1"/>
          <p:nvPr/>
        </p:nvSpPr>
        <p:spPr>
          <a:xfrm>
            <a:off x="4712754" y="4743850"/>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a:solidFill>
                  <a:schemeClr val="dk1"/>
                </a:solidFill>
                <a:latin typeface="Barlow"/>
                <a:ea typeface="Barlow"/>
                <a:cs typeface="Barlow"/>
                <a:sym typeface="Barlow"/>
              </a:rPr>
              <a:t>See Appendix for Interview Snapshots</a:t>
            </a:r>
            <a:endParaRPr i="1">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4"/>
          <p:cNvSpPr/>
          <p:nvPr/>
        </p:nvSpPr>
        <p:spPr>
          <a:xfrm>
            <a:off x="465625" y="3281950"/>
            <a:ext cx="2207400" cy="16950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6211500" y="2998475"/>
            <a:ext cx="2272200" cy="1733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txBox="1"/>
          <p:nvPr/>
        </p:nvSpPr>
        <p:spPr>
          <a:xfrm>
            <a:off x="482438" y="2118550"/>
            <a:ext cx="2207400" cy="10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Name: </a:t>
            </a:r>
            <a:r>
              <a:rPr lang="en" sz="1200">
                <a:latin typeface="Roboto Medium"/>
                <a:ea typeface="Roboto Medium"/>
                <a:cs typeface="Roboto Medium"/>
                <a:sym typeface="Roboto Medium"/>
              </a:rPr>
              <a:t>Ellen</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Age Range:</a:t>
            </a:r>
            <a:r>
              <a:rPr lang="en" sz="1200">
                <a:latin typeface="Roboto Medium"/>
                <a:ea typeface="Roboto Medium"/>
                <a:cs typeface="Roboto Medium"/>
                <a:sym typeface="Roboto Medium"/>
              </a:rPr>
              <a:t> 25-35</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Occupation: </a:t>
            </a:r>
            <a:r>
              <a:rPr lang="en" sz="1200">
                <a:latin typeface="Roboto Medium"/>
                <a:ea typeface="Roboto Medium"/>
                <a:cs typeface="Roboto Medium"/>
                <a:sym typeface="Roboto Medium"/>
              </a:rPr>
              <a:t>QA engineer</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Location: </a:t>
            </a:r>
            <a:r>
              <a:rPr lang="en" sz="1200">
                <a:latin typeface="Roboto Medium"/>
                <a:ea typeface="Roboto Medium"/>
                <a:cs typeface="Roboto Medium"/>
                <a:sym typeface="Roboto Medium"/>
              </a:rPr>
              <a:t>Needham, Massachusetts </a:t>
            </a:r>
            <a:endParaRPr sz="1200">
              <a:latin typeface="Roboto Medium"/>
              <a:ea typeface="Roboto Medium"/>
              <a:cs typeface="Roboto Medium"/>
              <a:sym typeface="Roboto Medium"/>
            </a:endParaRPr>
          </a:p>
        </p:txBody>
      </p:sp>
      <p:sp>
        <p:nvSpPr>
          <p:cNvPr id="408" name="Google Shape;408;p34"/>
          <p:cNvSpPr txBox="1"/>
          <p:nvPr/>
        </p:nvSpPr>
        <p:spPr>
          <a:xfrm>
            <a:off x="3016938" y="508888"/>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User Tags</a:t>
            </a:r>
            <a:endParaRPr sz="1600">
              <a:latin typeface="Fira Sans Condensed SemiBold"/>
              <a:ea typeface="Fira Sans Condensed SemiBold"/>
              <a:cs typeface="Fira Sans Condensed SemiBold"/>
              <a:sym typeface="Fira Sans Condensed SemiBold"/>
            </a:endParaRPr>
          </a:p>
        </p:txBody>
      </p:sp>
      <p:sp>
        <p:nvSpPr>
          <p:cNvPr id="409" name="Google Shape;409;p34"/>
          <p:cNvSpPr txBox="1"/>
          <p:nvPr/>
        </p:nvSpPr>
        <p:spPr>
          <a:xfrm>
            <a:off x="6211500" y="508888"/>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Motivations</a:t>
            </a:r>
            <a:endParaRPr sz="1600">
              <a:latin typeface="Fira Sans Condensed SemiBold"/>
              <a:ea typeface="Fira Sans Condensed SemiBold"/>
              <a:cs typeface="Fira Sans Condensed SemiBold"/>
              <a:sym typeface="Fira Sans Condensed SemiBold"/>
            </a:endParaRPr>
          </a:p>
        </p:txBody>
      </p:sp>
      <p:sp>
        <p:nvSpPr>
          <p:cNvPr id="410" name="Google Shape;410;p34"/>
          <p:cNvSpPr txBox="1"/>
          <p:nvPr/>
        </p:nvSpPr>
        <p:spPr>
          <a:xfrm>
            <a:off x="3043713" y="1983925"/>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Goals</a:t>
            </a:r>
            <a:endParaRPr sz="1600">
              <a:latin typeface="Fira Sans Condensed SemiBold"/>
              <a:ea typeface="Fira Sans Condensed SemiBold"/>
              <a:cs typeface="Fira Sans Condensed SemiBold"/>
              <a:sym typeface="Fira Sans Condensed SemiBold"/>
            </a:endParaRPr>
          </a:p>
        </p:txBody>
      </p:sp>
      <p:sp>
        <p:nvSpPr>
          <p:cNvPr id="411" name="Google Shape;411;p34"/>
          <p:cNvSpPr txBox="1"/>
          <p:nvPr/>
        </p:nvSpPr>
        <p:spPr>
          <a:xfrm>
            <a:off x="3043725" y="2223363"/>
            <a:ext cx="2668200" cy="1146300"/>
          </a:xfrm>
          <a:prstGeom prst="rect">
            <a:avLst/>
          </a:prstGeom>
          <a:noFill/>
          <a:ln>
            <a:noFill/>
          </a:ln>
        </p:spPr>
        <p:txBody>
          <a:bodyPr anchorCtr="0" anchor="ctr" bIns="91425" lIns="91425" spcFirstLastPara="1" rIns="91425" wrap="square" tIns="91425">
            <a:noAutofit/>
          </a:bodyPr>
          <a:lstStyle/>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Being able to have more time with family and friends.</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Having work life balance.</a:t>
            </a:r>
            <a:endParaRPr sz="1100">
              <a:solidFill>
                <a:schemeClr val="dk1"/>
              </a:solidFill>
              <a:latin typeface="Roboto"/>
              <a:ea typeface="Roboto"/>
              <a:cs typeface="Roboto"/>
              <a:sym typeface="Roboto"/>
            </a:endParaRPr>
          </a:p>
        </p:txBody>
      </p:sp>
      <p:sp>
        <p:nvSpPr>
          <p:cNvPr id="412" name="Google Shape;412;p34"/>
          <p:cNvSpPr txBox="1"/>
          <p:nvPr/>
        </p:nvSpPr>
        <p:spPr>
          <a:xfrm>
            <a:off x="6211500" y="3058625"/>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Bio</a:t>
            </a:r>
            <a:endParaRPr sz="1600">
              <a:latin typeface="Fira Sans Condensed SemiBold"/>
              <a:ea typeface="Fira Sans Condensed SemiBold"/>
              <a:cs typeface="Fira Sans Condensed SemiBold"/>
              <a:sym typeface="Fira Sans Condensed SemiBold"/>
            </a:endParaRPr>
          </a:p>
        </p:txBody>
      </p:sp>
      <p:sp>
        <p:nvSpPr>
          <p:cNvPr id="413" name="Google Shape;413;p34"/>
          <p:cNvSpPr txBox="1"/>
          <p:nvPr/>
        </p:nvSpPr>
        <p:spPr>
          <a:xfrm>
            <a:off x="6211500" y="3329675"/>
            <a:ext cx="2207400" cy="13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A female engineer who used to work in a software company in Vermont now live with her parents. Having work life balance and enjoying time with family are the most important things to her.</a:t>
            </a:r>
            <a:endParaRPr sz="1200">
              <a:solidFill>
                <a:schemeClr val="dk1"/>
              </a:solidFill>
              <a:latin typeface="Roboto"/>
              <a:ea typeface="Roboto"/>
              <a:cs typeface="Roboto"/>
              <a:sym typeface="Roboto"/>
            </a:endParaRPr>
          </a:p>
        </p:txBody>
      </p:sp>
      <p:sp>
        <p:nvSpPr>
          <p:cNvPr id="414" name="Google Shape;414;p34"/>
          <p:cNvSpPr txBox="1"/>
          <p:nvPr/>
        </p:nvSpPr>
        <p:spPr>
          <a:xfrm>
            <a:off x="7301988" y="280713"/>
            <a:ext cx="1384800" cy="23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latin typeface="Fira Sans Condensed SemiBold"/>
                <a:ea typeface="Fira Sans Condensed SemiBold"/>
                <a:cs typeface="Fira Sans Condensed SemiBold"/>
                <a:sym typeface="Fira Sans Condensed SemiBold"/>
              </a:rPr>
              <a:t>[P1]</a:t>
            </a:r>
            <a:endParaRPr sz="1600">
              <a:latin typeface="Fira Sans Condensed SemiBold"/>
              <a:ea typeface="Fira Sans Condensed SemiBold"/>
              <a:cs typeface="Fira Sans Condensed SemiBold"/>
              <a:sym typeface="Fira Sans Condensed SemiBold"/>
            </a:endParaRPr>
          </a:p>
        </p:txBody>
      </p:sp>
      <p:sp>
        <p:nvSpPr>
          <p:cNvPr id="415" name="Google Shape;415;p34"/>
          <p:cNvSpPr txBox="1"/>
          <p:nvPr/>
        </p:nvSpPr>
        <p:spPr>
          <a:xfrm>
            <a:off x="465613" y="3253475"/>
            <a:ext cx="2207400" cy="10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i="1" lang="en" sz="1100">
                <a:solidFill>
                  <a:schemeClr val="lt1"/>
                </a:solidFill>
                <a:latin typeface="Roboto"/>
                <a:ea typeface="Roboto"/>
                <a:cs typeface="Roboto"/>
                <a:sym typeface="Roboto"/>
              </a:rPr>
              <a:t>I feel like my previous job not only was the company not really interesting to me or aligned with my passion, but also, as I said, they weren't being flexible with my working location. I kind of believe that I'm capable of doing my job outside of the office and they didn't agree. </a:t>
            </a:r>
            <a:endParaRPr b="1" i="1" sz="1100">
              <a:solidFill>
                <a:schemeClr val="lt1"/>
              </a:solidFill>
              <a:latin typeface="Roboto"/>
              <a:ea typeface="Roboto"/>
              <a:cs typeface="Roboto"/>
              <a:sym typeface="Roboto"/>
            </a:endParaRPr>
          </a:p>
        </p:txBody>
      </p:sp>
      <p:grpSp>
        <p:nvGrpSpPr>
          <p:cNvPr id="416" name="Google Shape;416;p34"/>
          <p:cNvGrpSpPr/>
          <p:nvPr/>
        </p:nvGrpSpPr>
        <p:grpSpPr>
          <a:xfrm>
            <a:off x="3143826" y="815600"/>
            <a:ext cx="1227764" cy="314460"/>
            <a:chOff x="3119925" y="815675"/>
            <a:chExt cx="1384800" cy="456600"/>
          </a:xfrm>
        </p:grpSpPr>
        <p:sp>
          <p:nvSpPr>
            <p:cNvPr id="417" name="Google Shape;417;p34"/>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txBox="1"/>
            <p:nvPr/>
          </p:nvSpPr>
          <p:spPr>
            <a:xfrm>
              <a:off x="3119925" y="842735"/>
              <a:ext cx="13848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Tech Industry</a:t>
              </a:r>
              <a:endParaRPr b="1" sz="1000">
                <a:latin typeface="Roboto"/>
                <a:ea typeface="Roboto"/>
                <a:cs typeface="Roboto"/>
                <a:sym typeface="Roboto"/>
              </a:endParaRPr>
            </a:p>
          </p:txBody>
        </p:sp>
      </p:grpSp>
      <p:sp>
        <p:nvSpPr>
          <p:cNvPr id="419" name="Google Shape;419;p34"/>
          <p:cNvSpPr/>
          <p:nvPr/>
        </p:nvSpPr>
        <p:spPr>
          <a:xfrm>
            <a:off x="3143872" y="1181718"/>
            <a:ext cx="2140200" cy="314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txBox="1"/>
          <p:nvPr/>
        </p:nvSpPr>
        <p:spPr>
          <a:xfrm>
            <a:off x="3143872" y="1207856"/>
            <a:ext cx="21402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Unsupported by management</a:t>
            </a:r>
            <a:endParaRPr b="1" sz="1000">
              <a:solidFill>
                <a:schemeClr val="dk1"/>
              </a:solidFill>
              <a:latin typeface="Roboto"/>
              <a:ea typeface="Roboto"/>
              <a:cs typeface="Roboto"/>
              <a:sym typeface="Roboto"/>
            </a:endParaRPr>
          </a:p>
        </p:txBody>
      </p:sp>
      <p:grpSp>
        <p:nvGrpSpPr>
          <p:cNvPr id="421" name="Google Shape;421;p34"/>
          <p:cNvGrpSpPr/>
          <p:nvPr/>
        </p:nvGrpSpPr>
        <p:grpSpPr>
          <a:xfrm>
            <a:off x="4457437" y="821677"/>
            <a:ext cx="1130828" cy="314460"/>
            <a:chOff x="3119925" y="815675"/>
            <a:chExt cx="1384800" cy="456600"/>
          </a:xfrm>
        </p:grpSpPr>
        <p:sp>
          <p:nvSpPr>
            <p:cNvPr id="422" name="Google Shape;422;p34"/>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4"/>
            <p:cNvSpPr txBox="1"/>
            <p:nvPr/>
          </p:nvSpPr>
          <p:spPr>
            <a:xfrm>
              <a:off x="3119925" y="853625"/>
              <a:ext cx="13848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Family support</a:t>
              </a:r>
              <a:endParaRPr sz="1000">
                <a:latin typeface="Roboto Medium"/>
                <a:ea typeface="Roboto Medium"/>
                <a:cs typeface="Roboto Medium"/>
                <a:sym typeface="Roboto Medium"/>
              </a:endParaRPr>
            </a:p>
          </p:txBody>
        </p:sp>
      </p:grpSp>
      <p:grpSp>
        <p:nvGrpSpPr>
          <p:cNvPr id="424" name="Google Shape;424;p34"/>
          <p:cNvGrpSpPr/>
          <p:nvPr/>
        </p:nvGrpSpPr>
        <p:grpSpPr>
          <a:xfrm>
            <a:off x="3144100" y="1588315"/>
            <a:ext cx="2068544" cy="314460"/>
            <a:chOff x="3119925" y="815675"/>
            <a:chExt cx="1559400" cy="456600"/>
          </a:xfrm>
        </p:grpSpPr>
        <p:sp>
          <p:nvSpPr>
            <p:cNvPr id="425" name="Google Shape;425;p34"/>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4"/>
            <p:cNvSpPr txBox="1"/>
            <p:nvPr/>
          </p:nvSpPr>
          <p:spPr>
            <a:xfrm>
              <a:off x="3119925" y="853623"/>
              <a:ext cx="15594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1"/>
                  </a:solidFill>
                  <a:latin typeface="Roboto"/>
                  <a:ea typeface="Roboto"/>
                  <a:cs typeface="Roboto"/>
                  <a:sym typeface="Roboto"/>
                </a:rPr>
                <a:t>Looking for better job</a:t>
              </a:r>
              <a:endParaRPr b="1" sz="1000">
                <a:solidFill>
                  <a:schemeClr val="dk1"/>
                </a:solidFill>
                <a:latin typeface="Roboto"/>
                <a:ea typeface="Roboto"/>
                <a:cs typeface="Roboto"/>
                <a:sym typeface="Roboto"/>
              </a:endParaRPr>
            </a:p>
          </p:txBody>
        </p:sp>
      </p:grpSp>
      <p:sp>
        <p:nvSpPr>
          <p:cNvPr id="427" name="Google Shape;427;p34"/>
          <p:cNvSpPr txBox="1"/>
          <p:nvPr/>
        </p:nvSpPr>
        <p:spPr>
          <a:xfrm>
            <a:off x="6192450" y="831613"/>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Working on a Passion</a:t>
            </a:r>
            <a:endParaRPr sz="1200">
              <a:latin typeface="Roboto"/>
              <a:ea typeface="Roboto"/>
              <a:cs typeface="Roboto"/>
              <a:sym typeface="Roboto"/>
            </a:endParaRPr>
          </a:p>
        </p:txBody>
      </p:sp>
      <p:sp>
        <p:nvSpPr>
          <p:cNvPr id="428" name="Google Shape;428;p34"/>
          <p:cNvSpPr/>
          <p:nvPr/>
        </p:nvSpPr>
        <p:spPr>
          <a:xfrm>
            <a:off x="6268650" y="1167713"/>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4"/>
          <p:cNvSpPr/>
          <p:nvPr/>
        </p:nvSpPr>
        <p:spPr>
          <a:xfrm>
            <a:off x="6268650" y="1151725"/>
            <a:ext cx="16479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4"/>
          <p:cNvSpPr txBox="1"/>
          <p:nvPr/>
        </p:nvSpPr>
        <p:spPr>
          <a:xfrm>
            <a:off x="6154350" y="1347313"/>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Altruistic</a:t>
            </a:r>
            <a:endParaRPr sz="1200">
              <a:latin typeface="Roboto"/>
              <a:ea typeface="Roboto"/>
              <a:cs typeface="Roboto"/>
              <a:sym typeface="Roboto"/>
            </a:endParaRPr>
          </a:p>
        </p:txBody>
      </p:sp>
      <p:sp>
        <p:nvSpPr>
          <p:cNvPr id="431" name="Google Shape;431;p34"/>
          <p:cNvSpPr/>
          <p:nvPr/>
        </p:nvSpPr>
        <p:spPr>
          <a:xfrm>
            <a:off x="6249600" y="1651425"/>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4"/>
          <p:cNvSpPr/>
          <p:nvPr/>
        </p:nvSpPr>
        <p:spPr>
          <a:xfrm>
            <a:off x="6249600" y="1651425"/>
            <a:ext cx="14088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4"/>
          <p:cNvSpPr txBox="1"/>
          <p:nvPr/>
        </p:nvSpPr>
        <p:spPr>
          <a:xfrm>
            <a:off x="6173400" y="1857188"/>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Security at Work/Work-Life</a:t>
            </a:r>
            <a:endParaRPr sz="1200">
              <a:latin typeface="Roboto"/>
              <a:ea typeface="Roboto"/>
              <a:cs typeface="Roboto"/>
              <a:sym typeface="Roboto"/>
            </a:endParaRPr>
          </a:p>
        </p:txBody>
      </p:sp>
      <p:sp>
        <p:nvSpPr>
          <p:cNvPr id="434" name="Google Shape;434;p34"/>
          <p:cNvSpPr/>
          <p:nvPr/>
        </p:nvSpPr>
        <p:spPr>
          <a:xfrm>
            <a:off x="6249600" y="2177288"/>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4"/>
          <p:cNvSpPr/>
          <p:nvPr/>
        </p:nvSpPr>
        <p:spPr>
          <a:xfrm>
            <a:off x="6249600" y="2177300"/>
            <a:ext cx="18453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4"/>
          <p:cNvSpPr txBox="1"/>
          <p:nvPr/>
        </p:nvSpPr>
        <p:spPr>
          <a:xfrm>
            <a:off x="6135300" y="2372888"/>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Monetary</a:t>
            </a:r>
            <a:endParaRPr sz="1200">
              <a:latin typeface="Roboto"/>
              <a:ea typeface="Roboto"/>
              <a:cs typeface="Roboto"/>
              <a:sym typeface="Roboto"/>
            </a:endParaRPr>
          </a:p>
        </p:txBody>
      </p:sp>
      <p:sp>
        <p:nvSpPr>
          <p:cNvPr id="437" name="Google Shape;437;p34"/>
          <p:cNvSpPr/>
          <p:nvPr/>
        </p:nvSpPr>
        <p:spPr>
          <a:xfrm>
            <a:off x="6230550" y="2677000"/>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4"/>
          <p:cNvSpPr/>
          <p:nvPr/>
        </p:nvSpPr>
        <p:spPr>
          <a:xfrm>
            <a:off x="6230550" y="2677000"/>
            <a:ext cx="9336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4"/>
          <p:cNvSpPr txBox="1"/>
          <p:nvPr/>
        </p:nvSpPr>
        <p:spPr>
          <a:xfrm>
            <a:off x="3143700" y="3450825"/>
            <a:ext cx="1384800" cy="18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Frustrations</a:t>
            </a:r>
            <a:endParaRPr sz="1600">
              <a:latin typeface="Fira Sans Condensed SemiBold"/>
              <a:ea typeface="Fira Sans Condensed SemiBold"/>
              <a:cs typeface="Fira Sans Condensed SemiBold"/>
              <a:sym typeface="Fira Sans Condensed SemiBold"/>
            </a:endParaRPr>
          </a:p>
        </p:txBody>
      </p:sp>
      <p:sp>
        <p:nvSpPr>
          <p:cNvPr id="440" name="Google Shape;440;p34"/>
          <p:cNvSpPr txBox="1"/>
          <p:nvPr/>
        </p:nvSpPr>
        <p:spPr>
          <a:xfrm>
            <a:off x="3043725" y="3850725"/>
            <a:ext cx="2768100" cy="898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Previous employer are not flexible on working remotely.</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She has no motivation in previous company</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Do not have enough spare time.</a:t>
            </a:r>
            <a:endParaRPr sz="1100">
              <a:solidFill>
                <a:schemeClr val="dk1"/>
              </a:solidFill>
              <a:latin typeface="Roboto"/>
              <a:ea typeface="Roboto"/>
              <a:cs typeface="Roboto"/>
              <a:sym typeface="Roboto"/>
            </a:endParaRPr>
          </a:p>
        </p:txBody>
      </p:sp>
      <p:pic>
        <p:nvPicPr>
          <p:cNvPr id="441" name="Google Shape;441;p34"/>
          <p:cNvPicPr preferRelativeResize="0"/>
          <p:nvPr/>
        </p:nvPicPr>
        <p:blipFill rotWithShape="1">
          <a:blip r:embed="rId3">
            <a:alphaModFix/>
          </a:blip>
          <a:srcRect b="15398" l="0" r="0" t="15392"/>
          <a:stretch/>
        </p:blipFill>
        <p:spPr>
          <a:xfrm>
            <a:off x="465628" y="512625"/>
            <a:ext cx="2207402" cy="1527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6" name="Shape 76"/>
        <p:cNvGrpSpPr/>
        <p:nvPr/>
      </p:nvGrpSpPr>
      <p:grpSpPr>
        <a:xfrm>
          <a:off x="0" y="0"/>
          <a:ext cx="0" cy="0"/>
          <a:chOff x="0" y="0"/>
          <a:chExt cx="0" cy="0"/>
        </a:xfrm>
      </p:grpSpPr>
      <p:grpSp>
        <p:nvGrpSpPr>
          <p:cNvPr id="77" name="Google Shape;77;p17"/>
          <p:cNvGrpSpPr/>
          <p:nvPr/>
        </p:nvGrpSpPr>
        <p:grpSpPr>
          <a:xfrm>
            <a:off x="1980512" y="1495166"/>
            <a:ext cx="5182988" cy="2153182"/>
            <a:chOff x="100" y="-1740607"/>
            <a:chExt cx="13821300" cy="6201561"/>
          </a:xfrm>
        </p:grpSpPr>
        <p:sp>
          <p:nvSpPr>
            <p:cNvPr id="78" name="Google Shape;78;p17"/>
            <p:cNvSpPr txBox="1"/>
            <p:nvPr/>
          </p:nvSpPr>
          <p:spPr>
            <a:xfrm>
              <a:off x="100" y="-1740607"/>
              <a:ext cx="13821300" cy="5408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6100">
                  <a:solidFill>
                    <a:schemeClr val="accent1"/>
                  </a:solidFill>
                  <a:latin typeface="Barlow"/>
                  <a:ea typeface="Barlow"/>
                  <a:cs typeface="Barlow"/>
                  <a:sym typeface="Barlow"/>
                </a:rPr>
                <a:t>4.4 million Americans</a:t>
              </a:r>
              <a:endParaRPr sz="100">
                <a:solidFill>
                  <a:schemeClr val="accent1"/>
                </a:solidFill>
                <a:latin typeface="Barlow"/>
                <a:ea typeface="Barlow"/>
                <a:cs typeface="Barlow"/>
                <a:sym typeface="Barlow"/>
              </a:endParaRPr>
            </a:p>
          </p:txBody>
        </p:sp>
        <p:sp>
          <p:nvSpPr>
            <p:cNvPr id="79" name="Google Shape;79;p17"/>
            <p:cNvSpPr txBox="1"/>
            <p:nvPr/>
          </p:nvSpPr>
          <p:spPr>
            <a:xfrm>
              <a:off x="1292488" y="3574154"/>
              <a:ext cx="11236500" cy="8868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lang="en" sz="2000">
                  <a:solidFill>
                    <a:schemeClr val="lt2"/>
                  </a:solidFill>
                  <a:latin typeface="Barlow Medium"/>
                  <a:ea typeface="Barlow Medium"/>
                  <a:cs typeface="Barlow Medium"/>
                  <a:sym typeface="Barlow Medium"/>
                </a:rPr>
                <a:t>quit their jobs </a:t>
              </a:r>
              <a:r>
                <a:rPr b="1" lang="en" sz="2000">
                  <a:solidFill>
                    <a:schemeClr val="lt2"/>
                  </a:solidFill>
                  <a:latin typeface="Barlow"/>
                  <a:ea typeface="Barlow"/>
                  <a:cs typeface="Barlow"/>
                  <a:sym typeface="Barlow"/>
                </a:rPr>
                <a:t>this </a:t>
              </a:r>
              <a:r>
                <a:rPr lang="en" sz="2000">
                  <a:solidFill>
                    <a:schemeClr val="lt2"/>
                  </a:solidFill>
                  <a:latin typeface="Barlow Medium"/>
                  <a:ea typeface="Barlow Medium"/>
                  <a:cs typeface="Barlow Medium"/>
                  <a:sym typeface="Barlow Medium"/>
                </a:rPr>
                <a:t>September</a:t>
              </a:r>
              <a:endParaRPr sz="1100">
                <a:solidFill>
                  <a:schemeClr val="lt2"/>
                </a:solidFill>
                <a:latin typeface="Barlow"/>
                <a:ea typeface="Barlow"/>
                <a:cs typeface="Barlow"/>
                <a:sym typeface="Barlow"/>
              </a:endParaRPr>
            </a:p>
          </p:txBody>
        </p:sp>
      </p:grpSp>
      <p:sp>
        <p:nvSpPr>
          <p:cNvPr id="80" name="Google Shape;80;p17"/>
          <p:cNvSpPr/>
          <p:nvPr/>
        </p:nvSpPr>
        <p:spPr>
          <a:xfrm>
            <a:off x="-754241" y="2818631"/>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1" name="Google Shape;81;p17"/>
          <p:cNvSpPr/>
          <p:nvPr/>
        </p:nvSpPr>
        <p:spPr>
          <a:xfrm>
            <a:off x="762000" y="4019550"/>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2" name="Google Shape;82;p17"/>
          <p:cNvSpPr/>
          <p:nvPr/>
        </p:nvSpPr>
        <p:spPr>
          <a:xfrm>
            <a:off x="7270299" y="250425"/>
            <a:ext cx="1359408" cy="1359404"/>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3" name="Google Shape;83;p1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4" name="Google Shape;84;p17"/>
          <p:cNvSpPr txBox="1"/>
          <p:nvPr/>
        </p:nvSpPr>
        <p:spPr>
          <a:xfrm>
            <a:off x="4761208" y="4857876"/>
            <a:ext cx="4213800" cy="169200"/>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lang="en" sz="1100">
                <a:solidFill>
                  <a:schemeClr val="lt1"/>
                </a:solidFill>
                <a:latin typeface="Barlow Medium"/>
                <a:ea typeface="Barlow Medium"/>
                <a:cs typeface="Barlow Medium"/>
                <a:sym typeface="Barlow Medium"/>
              </a:rPr>
              <a:t>Source: </a:t>
            </a:r>
            <a:r>
              <a:rPr lang="en" sz="1100" u="sng">
                <a:solidFill>
                  <a:schemeClr val="lt1"/>
                </a:solidFill>
                <a:latin typeface="Barlow Medium"/>
                <a:ea typeface="Barlow Medium"/>
                <a:cs typeface="Barlow Medium"/>
                <a:sym typeface="Barlow Medium"/>
                <a:hlinkClick r:id="rId3">
                  <a:extLst>
                    <a:ext uri="{A12FA001-AC4F-418D-AE19-62706E023703}">
                      <ahyp:hlinkClr val="tx"/>
                    </a:ext>
                  </a:extLst>
                </a:hlinkClick>
              </a:rPr>
              <a:t>The Washington Post</a:t>
            </a:r>
            <a:endParaRPr sz="300">
              <a:solidFill>
                <a:schemeClr val="lt1"/>
              </a:solidFill>
              <a:latin typeface="Barlow"/>
              <a:ea typeface="Barlow"/>
              <a:cs typeface="Barlow"/>
              <a:sym typeface="Barlow"/>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35"/>
          <p:cNvSpPr/>
          <p:nvPr/>
        </p:nvSpPr>
        <p:spPr>
          <a:xfrm>
            <a:off x="465625" y="3281950"/>
            <a:ext cx="2207400" cy="16950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5"/>
          <p:cNvSpPr/>
          <p:nvPr/>
        </p:nvSpPr>
        <p:spPr>
          <a:xfrm>
            <a:off x="6211500" y="2998475"/>
            <a:ext cx="2272200" cy="1733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5"/>
          <p:cNvSpPr txBox="1"/>
          <p:nvPr/>
        </p:nvSpPr>
        <p:spPr>
          <a:xfrm>
            <a:off x="482438" y="2118550"/>
            <a:ext cx="2207400" cy="10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oboto"/>
                <a:ea typeface="Roboto"/>
                <a:cs typeface="Roboto"/>
                <a:sym typeface="Roboto"/>
              </a:rPr>
              <a:t>Name: </a:t>
            </a:r>
            <a:r>
              <a:rPr lang="en" sz="1200">
                <a:latin typeface="Roboto Medium"/>
                <a:ea typeface="Roboto Medium"/>
                <a:cs typeface="Roboto Medium"/>
                <a:sym typeface="Roboto Medium"/>
              </a:rPr>
              <a:t>Alice</a:t>
            </a:r>
            <a:r>
              <a:rPr lang="en" sz="1200">
                <a:latin typeface="Roboto Medium"/>
                <a:ea typeface="Roboto Medium"/>
                <a:cs typeface="Roboto Medium"/>
                <a:sym typeface="Roboto Medium"/>
              </a:rPr>
              <a:t> </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Age Range:</a:t>
            </a:r>
            <a:r>
              <a:rPr lang="en" sz="1200">
                <a:latin typeface="Roboto Medium"/>
                <a:ea typeface="Roboto Medium"/>
                <a:cs typeface="Roboto Medium"/>
                <a:sym typeface="Roboto Medium"/>
              </a:rPr>
              <a:t> &lt;25</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Occupation: </a:t>
            </a:r>
            <a:r>
              <a:rPr lang="en" sz="1200">
                <a:latin typeface="Roboto Medium"/>
                <a:ea typeface="Roboto Medium"/>
                <a:cs typeface="Roboto Medium"/>
                <a:sym typeface="Roboto Medium"/>
              </a:rPr>
              <a:t>Youtuber</a:t>
            </a:r>
            <a:endParaRPr sz="1200">
              <a:latin typeface="Roboto Medium"/>
              <a:ea typeface="Roboto Medium"/>
              <a:cs typeface="Roboto Medium"/>
              <a:sym typeface="Roboto Medium"/>
            </a:endParaRPr>
          </a:p>
          <a:p>
            <a:pPr indent="0" lvl="0" marL="0" rtl="0" algn="l">
              <a:spcBef>
                <a:spcPts val="0"/>
              </a:spcBef>
              <a:spcAft>
                <a:spcPts val="0"/>
              </a:spcAft>
              <a:buNone/>
            </a:pPr>
            <a:r>
              <a:rPr b="1" lang="en" sz="1200">
                <a:latin typeface="Roboto"/>
                <a:ea typeface="Roboto"/>
                <a:cs typeface="Roboto"/>
                <a:sym typeface="Roboto"/>
              </a:rPr>
              <a:t>Location: </a:t>
            </a:r>
            <a:r>
              <a:rPr lang="en" sz="1200">
                <a:latin typeface="Roboto Medium"/>
                <a:ea typeface="Roboto Medium"/>
                <a:cs typeface="Roboto Medium"/>
                <a:sym typeface="Roboto Medium"/>
              </a:rPr>
              <a:t>Mountain View, California</a:t>
            </a:r>
            <a:endParaRPr sz="1200">
              <a:latin typeface="Roboto Medium"/>
              <a:ea typeface="Roboto Medium"/>
              <a:cs typeface="Roboto Medium"/>
              <a:sym typeface="Roboto Medium"/>
            </a:endParaRPr>
          </a:p>
        </p:txBody>
      </p:sp>
      <p:sp>
        <p:nvSpPr>
          <p:cNvPr id="449" name="Google Shape;449;p35"/>
          <p:cNvSpPr txBox="1"/>
          <p:nvPr/>
        </p:nvSpPr>
        <p:spPr>
          <a:xfrm>
            <a:off x="3016938" y="508888"/>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User Tags</a:t>
            </a:r>
            <a:endParaRPr sz="1600">
              <a:latin typeface="Fira Sans Condensed SemiBold"/>
              <a:ea typeface="Fira Sans Condensed SemiBold"/>
              <a:cs typeface="Fira Sans Condensed SemiBold"/>
              <a:sym typeface="Fira Sans Condensed SemiBold"/>
            </a:endParaRPr>
          </a:p>
        </p:txBody>
      </p:sp>
      <p:sp>
        <p:nvSpPr>
          <p:cNvPr id="450" name="Google Shape;450;p35"/>
          <p:cNvSpPr txBox="1"/>
          <p:nvPr/>
        </p:nvSpPr>
        <p:spPr>
          <a:xfrm>
            <a:off x="6211500" y="508888"/>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Motivations</a:t>
            </a:r>
            <a:endParaRPr sz="1600">
              <a:latin typeface="Fira Sans Condensed SemiBold"/>
              <a:ea typeface="Fira Sans Condensed SemiBold"/>
              <a:cs typeface="Fira Sans Condensed SemiBold"/>
              <a:sym typeface="Fira Sans Condensed SemiBold"/>
            </a:endParaRPr>
          </a:p>
        </p:txBody>
      </p:sp>
      <p:sp>
        <p:nvSpPr>
          <p:cNvPr id="451" name="Google Shape;451;p35"/>
          <p:cNvSpPr txBox="1"/>
          <p:nvPr/>
        </p:nvSpPr>
        <p:spPr>
          <a:xfrm>
            <a:off x="3043713" y="1983925"/>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Goals</a:t>
            </a:r>
            <a:endParaRPr sz="1600">
              <a:latin typeface="Fira Sans Condensed SemiBold"/>
              <a:ea typeface="Fira Sans Condensed SemiBold"/>
              <a:cs typeface="Fira Sans Condensed SemiBold"/>
              <a:sym typeface="Fira Sans Condensed SemiBold"/>
            </a:endParaRPr>
          </a:p>
        </p:txBody>
      </p:sp>
      <p:sp>
        <p:nvSpPr>
          <p:cNvPr id="452" name="Google Shape;452;p35"/>
          <p:cNvSpPr txBox="1"/>
          <p:nvPr/>
        </p:nvSpPr>
        <p:spPr>
          <a:xfrm>
            <a:off x="3043725" y="2299563"/>
            <a:ext cx="2668200" cy="1146300"/>
          </a:xfrm>
          <a:prstGeom prst="rect">
            <a:avLst/>
          </a:prstGeom>
          <a:noFill/>
          <a:ln>
            <a:noFill/>
          </a:ln>
        </p:spPr>
        <p:txBody>
          <a:bodyPr anchorCtr="0" anchor="ctr" bIns="91425" lIns="91425" spcFirstLastPara="1" rIns="91425" wrap="square" tIns="91425">
            <a:noAutofit/>
          </a:bodyPr>
          <a:lstStyle/>
          <a:p>
            <a:pPr indent="-311150" lvl="0" marL="457200" rtl="0" algn="l">
              <a:spcBef>
                <a:spcPts val="0"/>
              </a:spcBef>
              <a:spcAft>
                <a:spcPts val="0"/>
              </a:spcAft>
              <a:buClr>
                <a:schemeClr val="dk1"/>
              </a:buClr>
              <a:buSzPts val="1300"/>
              <a:buFont typeface="Roboto"/>
              <a:buChar char="●"/>
            </a:pPr>
            <a:r>
              <a:rPr lang="en" sz="1100">
                <a:solidFill>
                  <a:schemeClr val="dk1"/>
                </a:solidFill>
                <a:latin typeface="Roboto"/>
                <a:ea typeface="Roboto"/>
                <a:cs typeface="Roboto"/>
                <a:sym typeface="Roboto"/>
              </a:rPr>
              <a:t>Making great video content for her youtube audience</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Learn more technology </a:t>
            </a:r>
            <a:endParaRPr sz="1100">
              <a:solidFill>
                <a:schemeClr val="dk1"/>
              </a:solidFill>
              <a:latin typeface="Roboto"/>
              <a:ea typeface="Roboto"/>
              <a:cs typeface="Roboto"/>
              <a:sym typeface="Roboto"/>
            </a:endParaRPr>
          </a:p>
          <a:p>
            <a:pPr indent="-298450" lvl="0" marL="457200" rtl="0" algn="l">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Be financially independent </a:t>
            </a:r>
            <a:endParaRPr sz="1100">
              <a:solidFill>
                <a:schemeClr val="dk1"/>
              </a:solidFill>
              <a:latin typeface="Roboto"/>
              <a:ea typeface="Roboto"/>
              <a:cs typeface="Roboto"/>
              <a:sym typeface="Roboto"/>
            </a:endParaRPr>
          </a:p>
        </p:txBody>
      </p:sp>
      <p:sp>
        <p:nvSpPr>
          <p:cNvPr id="453" name="Google Shape;453;p35"/>
          <p:cNvSpPr txBox="1"/>
          <p:nvPr/>
        </p:nvSpPr>
        <p:spPr>
          <a:xfrm>
            <a:off x="6211500" y="3058625"/>
            <a:ext cx="1384800" cy="231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Bio</a:t>
            </a:r>
            <a:endParaRPr sz="1600">
              <a:latin typeface="Fira Sans Condensed SemiBold"/>
              <a:ea typeface="Fira Sans Condensed SemiBold"/>
              <a:cs typeface="Fira Sans Condensed SemiBold"/>
              <a:sym typeface="Fira Sans Condensed SemiBold"/>
            </a:endParaRPr>
          </a:p>
        </p:txBody>
      </p:sp>
      <p:sp>
        <p:nvSpPr>
          <p:cNvPr id="454" name="Google Shape;454;p35"/>
          <p:cNvSpPr txBox="1"/>
          <p:nvPr/>
        </p:nvSpPr>
        <p:spPr>
          <a:xfrm>
            <a:off x="6211500" y="3329675"/>
            <a:ext cx="2207400" cy="134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Roboto"/>
                <a:ea typeface="Roboto"/>
                <a:cs typeface="Roboto"/>
                <a:sym typeface="Roboto"/>
              </a:rPr>
              <a:t>A great career pivoter from software engineer to video designer. Making quality youtube video for her audience is important to her.</a:t>
            </a:r>
            <a:endParaRPr sz="1200">
              <a:solidFill>
                <a:schemeClr val="dk1"/>
              </a:solidFill>
              <a:latin typeface="Roboto"/>
              <a:ea typeface="Roboto"/>
              <a:cs typeface="Roboto"/>
              <a:sym typeface="Roboto"/>
            </a:endParaRPr>
          </a:p>
        </p:txBody>
      </p:sp>
      <p:sp>
        <p:nvSpPr>
          <p:cNvPr id="455" name="Google Shape;455;p35"/>
          <p:cNvSpPr txBox="1"/>
          <p:nvPr/>
        </p:nvSpPr>
        <p:spPr>
          <a:xfrm>
            <a:off x="7301988" y="280713"/>
            <a:ext cx="1384800" cy="231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sz="1600">
                <a:latin typeface="Fira Sans Condensed SemiBold"/>
                <a:ea typeface="Fira Sans Condensed SemiBold"/>
                <a:cs typeface="Fira Sans Condensed SemiBold"/>
                <a:sym typeface="Fira Sans Condensed SemiBold"/>
              </a:rPr>
              <a:t>[P3]</a:t>
            </a:r>
            <a:endParaRPr sz="1600">
              <a:latin typeface="Fira Sans Condensed SemiBold"/>
              <a:ea typeface="Fira Sans Condensed SemiBold"/>
              <a:cs typeface="Fira Sans Condensed SemiBold"/>
              <a:sym typeface="Fira Sans Condensed SemiBold"/>
            </a:endParaRPr>
          </a:p>
        </p:txBody>
      </p:sp>
      <p:sp>
        <p:nvSpPr>
          <p:cNvPr id="456" name="Google Shape;456;p35"/>
          <p:cNvSpPr txBox="1"/>
          <p:nvPr/>
        </p:nvSpPr>
        <p:spPr>
          <a:xfrm>
            <a:off x="465613" y="3253475"/>
            <a:ext cx="2207400" cy="10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i="1" lang="en" sz="1100">
                <a:solidFill>
                  <a:schemeClr val="lt1"/>
                </a:solidFill>
                <a:latin typeface="Roboto"/>
                <a:ea typeface="Roboto"/>
                <a:cs typeface="Roboto"/>
                <a:sym typeface="Roboto"/>
              </a:rPr>
              <a:t>And now, as an YouTube creator, there's so much more skills that I need from thinking about the content, writing a script, filming the actual video, editing the video and even marketing how to probably mark in a video so that I'm making the right content for my viewers. </a:t>
            </a:r>
            <a:endParaRPr b="1" i="1" sz="1100">
              <a:solidFill>
                <a:schemeClr val="lt1"/>
              </a:solidFill>
              <a:latin typeface="Roboto"/>
              <a:ea typeface="Roboto"/>
              <a:cs typeface="Roboto"/>
              <a:sym typeface="Roboto"/>
            </a:endParaRPr>
          </a:p>
        </p:txBody>
      </p:sp>
      <p:grpSp>
        <p:nvGrpSpPr>
          <p:cNvPr id="457" name="Google Shape;457;p35"/>
          <p:cNvGrpSpPr/>
          <p:nvPr/>
        </p:nvGrpSpPr>
        <p:grpSpPr>
          <a:xfrm>
            <a:off x="3143826" y="815600"/>
            <a:ext cx="1306151" cy="314460"/>
            <a:chOff x="3119925" y="815675"/>
            <a:chExt cx="1473213" cy="456600"/>
          </a:xfrm>
        </p:grpSpPr>
        <p:sp>
          <p:nvSpPr>
            <p:cNvPr id="458" name="Google Shape;458;p35"/>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5"/>
            <p:cNvSpPr txBox="1"/>
            <p:nvPr/>
          </p:nvSpPr>
          <p:spPr>
            <a:xfrm>
              <a:off x="3208339" y="836836"/>
              <a:ext cx="13848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Career pivoter</a:t>
              </a:r>
              <a:endParaRPr sz="1000">
                <a:latin typeface="Roboto Medium"/>
                <a:ea typeface="Roboto Medium"/>
                <a:cs typeface="Roboto Medium"/>
                <a:sym typeface="Roboto Medium"/>
              </a:endParaRPr>
            </a:p>
          </p:txBody>
        </p:sp>
      </p:grpSp>
      <p:sp>
        <p:nvSpPr>
          <p:cNvPr id="460" name="Google Shape;460;p35"/>
          <p:cNvSpPr/>
          <p:nvPr/>
        </p:nvSpPr>
        <p:spPr>
          <a:xfrm>
            <a:off x="3143872" y="1181718"/>
            <a:ext cx="2140200" cy="314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5"/>
          <p:cNvSpPr txBox="1"/>
          <p:nvPr/>
        </p:nvSpPr>
        <p:spPr>
          <a:xfrm>
            <a:off x="3143872" y="1207856"/>
            <a:ext cx="2140200" cy="26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Receive family support</a:t>
            </a:r>
            <a:endParaRPr sz="1000">
              <a:latin typeface="Roboto Medium"/>
              <a:ea typeface="Roboto Medium"/>
              <a:cs typeface="Roboto Medium"/>
              <a:sym typeface="Roboto Medium"/>
            </a:endParaRPr>
          </a:p>
        </p:txBody>
      </p:sp>
      <p:grpSp>
        <p:nvGrpSpPr>
          <p:cNvPr id="462" name="Google Shape;462;p35"/>
          <p:cNvGrpSpPr/>
          <p:nvPr/>
        </p:nvGrpSpPr>
        <p:grpSpPr>
          <a:xfrm>
            <a:off x="4457437" y="821677"/>
            <a:ext cx="1130828" cy="314460"/>
            <a:chOff x="3119925" y="815675"/>
            <a:chExt cx="1384800" cy="456600"/>
          </a:xfrm>
        </p:grpSpPr>
        <p:sp>
          <p:nvSpPr>
            <p:cNvPr id="463" name="Google Shape;463;p35"/>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5"/>
            <p:cNvSpPr txBox="1"/>
            <p:nvPr/>
          </p:nvSpPr>
          <p:spPr>
            <a:xfrm>
              <a:off x="3119925" y="824331"/>
              <a:ext cx="13848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Tech industry</a:t>
              </a:r>
              <a:endParaRPr b="1" sz="1000">
                <a:latin typeface="Roboto"/>
                <a:ea typeface="Roboto"/>
                <a:cs typeface="Roboto"/>
                <a:sym typeface="Roboto"/>
              </a:endParaRPr>
            </a:p>
          </p:txBody>
        </p:sp>
      </p:grpSp>
      <p:grpSp>
        <p:nvGrpSpPr>
          <p:cNvPr id="465" name="Google Shape;465;p35"/>
          <p:cNvGrpSpPr/>
          <p:nvPr/>
        </p:nvGrpSpPr>
        <p:grpSpPr>
          <a:xfrm>
            <a:off x="3144101" y="1588315"/>
            <a:ext cx="1836938" cy="314460"/>
            <a:chOff x="3119925" y="815675"/>
            <a:chExt cx="1384800" cy="456600"/>
          </a:xfrm>
        </p:grpSpPr>
        <p:sp>
          <p:nvSpPr>
            <p:cNvPr id="466" name="Google Shape;466;p35"/>
            <p:cNvSpPr/>
            <p:nvPr/>
          </p:nvSpPr>
          <p:spPr>
            <a:xfrm>
              <a:off x="3119925" y="815675"/>
              <a:ext cx="1384800" cy="456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5"/>
            <p:cNvSpPr txBox="1"/>
            <p:nvPr/>
          </p:nvSpPr>
          <p:spPr>
            <a:xfrm>
              <a:off x="3119925" y="853625"/>
              <a:ext cx="1384800" cy="3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latin typeface="Roboto"/>
                  <a:ea typeface="Roboto"/>
                  <a:cs typeface="Roboto"/>
                  <a:sym typeface="Roboto"/>
                </a:rPr>
                <a:t>Passionate worker </a:t>
              </a:r>
              <a:endParaRPr sz="1000">
                <a:latin typeface="Roboto Medium"/>
                <a:ea typeface="Roboto Medium"/>
                <a:cs typeface="Roboto Medium"/>
                <a:sym typeface="Roboto Medium"/>
              </a:endParaRPr>
            </a:p>
          </p:txBody>
        </p:sp>
      </p:grpSp>
      <p:sp>
        <p:nvSpPr>
          <p:cNvPr id="468" name="Google Shape;468;p35"/>
          <p:cNvSpPr txBox="1"/>
          <p:nvPr/>
        </p:nvSpPr>
        <p:spPr>
          <a:xfrm>
            <a:off x="6192450" y="831613"/>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Working on a Passion</a:t>
            </a:r>
            <a:endParaRPr sz="1200">
              <a:latin typeface="Roboto"/>
              <a:ea typeface="Roboto"/>
              <a:cs typeface="Roboto"/>
              <a:sym typeface="Roboto"/>
            </a:endParaRPr>
          </a:p>
        </p:txBody>
      </p:sp>
      <p:sp>
        <p:nvSpPr>
          <p:cNvPr id="469" name="Google Shape;469;p35"/>
          <p:cNvSpPr/>
          <p:nvPr/>
        </p:nvSpPr>
        <p:spPr>
          <a:xfrm>
            <a:off x="6268650" y="1151713"/>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5"/>
          <p:cNvSpPr/>
          <p:nvPr/>
        </p:nvSpPr>
        <p:spPr>
          <a:xfrm>
            <a:off x="6268650" y="1151725"/>
            <a:ext cx="21402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5"/>
          <p:cNvSpPr txBox="1"/>
          <p:nvPr/>
        </p:nvSpPr>
        <p:spPr>
          <a:xfrm>
            <a:off x="6154350" y="1347313"/>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Altruistic</a:t>
            </a:r>
            <a:endParaRPr sz="1200">
              <a:latin typeface="Roboto"/>
              <a:ea typeface="Roboto"/>
              <a:cs typeface="Roboto"/>
              <a:sym typeface="Roboto"/>
            </a:endParaRPr>
          </a:p>
        </p:txBody>
      </p:sp>
      <p:sp>
        <p:nvSpPr>
          <p:cNvPr id="472" name="Google Shape;472;p35"/>
          <p:cNvSpPr/>
          <p:nvPr/>
        </p:nvSpPr>
        <p:spPr>
          <a:xfrm>
            <a:off x="6249600" y="1651425"/>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5"/>
          <p:cNvSpPr/>
          <p:nvPr/>
        </p:nvSpPr>
        <p:spPr>
          <a:xfrm>
            <a:off x="6249600" y="1651425"/>
            <a:ext cx="20166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5"/>
          <p:cNvSpPr txBox="1"/>
          <p:nvPr/>
        </p:nvSpPr>
        <p:spPr>
          <a:xfrm>
            <a:off x="6173400" y="1857188"/>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Security at Work/Work-Life</a:t>
            </a:r>
            <a:endParaRPr sz="1200">
              <a:latin typeface="Roboto"/>
              <a:ea typeface="Roboto"/>
              <a:cs typeface="Roboto"/>
              <a:sym typeface="Roboto"/>
            </a:endParaRPr>
          </a:p>
        </p:txBody>
      </p:sp>
      <p:sp>
        <p:nvSpPr>
          <p:cNvPr id="475" name="Google Shape;475;p35"/>
          <p:cNvSpPr/>
          <p:nvPr/>
        </p:nvSpPr>
        <p:spPr>
          <a:xfrm>
            <a:off x="6249600" y="2177288"/>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5"/>
          <p:cNvSpPr/>
          <p:nvPr/>
        </p:nvSpPr>
        <p:spPr>
          <a:xfrm>
            <a:off x="6249600" y="2177300"/>
            <a:ext cx="20166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5"/>
          <p:cNvSpPr txBox="1"/>
          <p:nvPr/>
        </p:nvSpPr>
        <p:spPr>
          <a:xfrm>
            <a:off x="6135300" y="2372888"/>
            <a:ext cx="2272200" cy="213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latin typeface="Roboto"/>
                <a:ea typeface="Roboto"/>
                <a:cs typeface="Roboto"/>
                <a:sym typeface="Roboto"/>
              </a:rPr>
              <a:t>Monetary</a:t>
            </a:r>
            <a:endParaRPr sz="1200">
              <a:latin typeface="Roboto"/>
              <a:ea typeface="Roboto"/>
              <a:cs typeface="Roboto"/>
              <a:sym typeface="Roboto"/>
            </a:endParaRPr>
          </a:p>
        </p:txBody>
      </p:sp>
      <p:sp>
        <p:nvSpPr>
          <p:cNvPr id="478" name="Google Shape;478;p35"/>
          <p:cNvSpPr/>
          <p:nvPr/>
        </p:nvSpPr>
        <p:spPr>
          <a:xfrm>
            <a:off x="6230550" y="2677000"/>
            <a:ext cx="2272200" cy="88800"/>
          </a:xfrm>
          <a:prstGeom prst="rect">
            <a:avLst/>
          </a:prstGeom>
          <a:no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5"/>
          <p:cNvSpPr/>
          <p:nvPr/>
        </p:nvSpPr>
        <p:spPr>
          <a:xfrm>
            <a:off x="6230550" y="2677000"/>
            <a:ext cx="1384800" cy="88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5"/>
          <p:cNvSpPr txBox="1"/>
          <p:nvPr/>
        </p:nvSpPr>
        <p:spPr>
          <a:xfrm>
            <a:off x="3143700" y="3603225"/>
            <a:ext cx="1384800" cy="18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Fira Sans Condensed SemiBold"/>
                <a:ea typeface="Fira Sans Condensed SemiBold"/>
                <a:cs typeface="Fira Sans Condensed SemiBold"/>
                <a:sym typeface="Fira Sans Condensed SemiBold"/>
              </a:rPr>
              <a:t>Frustrations</a:t>
            </a:r>
            <a:endParaRPr sz="1600">
              <a:latin typeface="Fira Sans Condensed SemiBold"/>
              <a:ea typeface="Fira Sans Condensed SemiBold"/>
              <a:cs typeface="Fira Sans Condensed SemiBold"/>
              <a:sym typeface="Fira Sans Condensed SemiBold"/>
            </a:endParaRPr>
          </a:p>
        </p:txBody>
      </p:sp>
      <p:sp>
        <p:nvSpPr>
          <p:cNvPr id="481" name="Google Shape;481;p35"/>
          <p:cNvSpPr txBox="1"/>
          <p:nvPr/>
        </p:nvSpPr>
        <p:spPr>
          <a:xfrm>
            <a:off x="3043725" y="3926925"/>
            <a:ext cx="2768100" cy="898800"/>
          </a:xfrm>
          <a:prstGeom prst="rect">
            <a:avLst/>
          </a:prstGeom>
          <a:noFill/>
          <a:ln>
            <a:noFill/>
          </a:ln>
        </p:spPr>
        <p:txBody>
          <a:bodyPr anchorCtr="0" anchor="ctr"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Do not have working remote policy in previous job</a:t>
            </a:r>
            <a:endParaRPr sz="1100">
              <a:solidFill>
                <a:schemeClr val="dk1"/>
              </a:solidFill>
              <a:latin typeface="Roboto"/>
              <a:ea typeface="Roboto"/>
              <a:cs typeface="Roboto"/>
              <a:sym typeface="Roboto"/>
            </a:endParaRPr>
          </a:p>
          <a:p>
            <a:pPr indent="-298450" lvl="0" marL="457200" rtl="0" algn="l">
              <a:lnSpc>
                <a:spcPct val="115000"/>
              </a:lnSpc>
              <a:spcBef>
                <a:spcPts val="0"/>
              </a:spcBef>
              <a:spcAft>
                <a:spcPts val="0"/>
              </a:spcAft>
              <a:buClr>
                <a:schemeClr val="dk1"/>
              </a:buClr>
              <a:buSzPts val="1100"/>
              <a:buFont typeface="Roboto"/>
              <a:buChar char="●"/>
            </a:pPr>
            <a:r>
              <a:rPr lang="en" sz="1100">
                <a:solidFill>
                  <a:schemeClr val="dk1"/>
                </a:solidFill>
                <a:latin typeface="Roboto"/>
                <a:ea typeface="Roboto"/>
                <a:cs typeface="Roboto"/>
                <a:sym typeface="Roboto"/>
              </a:rPr>
              <a:t>Feel less motivated in the previous software company</a:t>
            </a:r>
            <a:endParaRPr sz="1100">
              <a:solidFill>
                <a:schemeClr val="dk1"/>
              </a:solidFill>
              <a:latin typeface="Roboto"/>
              <a:ea typeface="Roboto"/>
              <a:cs typeface="Roboto"/>
              <a:sym typeface="Roboto"/>
            </a:endParaRPr>
          </a:p>
        </p:txBody>
      </p:sp>
      <p:pic>
        <p:nvPicPr>
          <p:cNvPr id="482" name="Google Shape;482;p35"/>
          <p:cNvPicPr preferRelativeResize="0"/>
          <p:nvPr/>
        </p:nvPicPr>
        <p:blipFill rotWithShape="1">
          <a:blip r:embed="rId3">
            <a:alphaModFix/>
          </a:blip>
          <a:srcRect b="15398" l="0" r="0" t="15392"/>
          <a:stretch/>
        </p:blipFill>
        <p:spPr>
          <a:xfrm>
            <a:off x="465628" y="512625"/>
            <a:ext cx="2207402" cy="1527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86" name="Shape 486"/>
        <p:cNvGrpSpPr/>
        <p:nvPr/>
      </p:nvGrpSpPr>
      <p:grpSpPr>
        <a:xfrm>
          <a:off x="0" y="0"/>
          <a:ext cx="0" cy="0"/>
          <a:chOff x="0" y="0"/>
          <a:chExt cx="0" cy="0"/>
        </a:xfrm>
      </p:grpSpPr>
      <p:sp>
        <p:nvSpPr>
          <p:cNvPr id="487" name="Google Shape;487;p36"/>
          <p:cNvSpPr txBox="1"/>
          <p:nvPr/>
        </p:nvSpPr>
        <p:spPr>
          <a:xfrm>
            <a:off x="840710" y="504825"/>
            <a:ext cx="7462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 sz="2500">
                <a:solidFill>
                  <a:schemeClr val="dk1"/>
                </a:solidFill>
                <a:latin typeface="Barlow"/>
                <a:ea typeface="Barlow"/>
                <a:cs typeface="Barlow"/>
                <a:sym typeface="Barlow"/>
              </a:rPr>
              <a:t>Interview Participant Quotes:</a:t>
            </a:r>
            <a:endParaRPr i="1" sz="700">
              <a:solidFill>
                <a:schemeClr val="dk1"/>
              </a:solidFill>
            </a:endParaRPr>
          </a:p>
        </p:txBody>
      </p:sp>
      <p:sp>
        <p:nvSpPr>
          <p:cNvPr id="488" name="Google Shape;488;p36"/>
          <p:cNvSpPr/>
          <p:nvPr/>
        </p:nvSpPr>
        <p:spPr>
          <a:xfrm>
            <a:off x="4113800" y="2862200"/>
            <a:ext cx="2244300" cy="11574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89" name="Google Shape;489;p36"/>
          <p:cNvSpPr txBox="1"/>
          <p:nvPr/>
        </p:nvSpPr>
        <p:spPr>
          <a:xfrm>
            <a:off x="4224225" y="2982686"/>
            <a:ext cx="2023500" cy="702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P6: “I was negotiating my sort of role in this new company, one of the caveats that I had”</a:t>
            </a:r>
            <a:endParaRPr sz="700">
              <a:solidFill>
                <a:schemeClr val="dk1"/>
              </a:solidFill>
              <a:latin typeface="Barlow"/>
              <a:ea typeface="Barlow"/>
              <a:cs typeface="Barlow"/>
              <a:sym typeface="Barlow"/>
            </a:endParaRPr>
          </a:p>
        </p:txBody>
      </p:sp>
      <p:sp>
        <p:nvSpPr>
          <p:cNvPr id="490" name="Google Shape;490;p36"/>
          <p:cNvSpPr/>
          <p:nvPr/>
        </p:nvSpPr>
        <p:spPr>
          <a:xfrm>
            <a:off x="461200" y="2627450"/>
            <a:ext cx="2575500" cy="16269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1" name="Google Shape;491;p36"/>
          <p:cNvSpPr txBox="1"/>
          <p:nvPr/>
        </p:nvSpPr>
        <p:spPr>
          <a:xfrm>
            <a:off x="587913" y="2740809"/>
            <a:ext cx="23220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000">
                <a:solidFill>
                  <a:schemeClr val="dk1"/>
                </a:solidFill>
                <a:latin typeface="Barlow"/>
                <a:ea typeface="Barlow"/>
                <a:cs typeface="Barlow"/>
                <a:sym typeface="Barlow"/>
              </a:rPr>
              <a:t>P3: “So I was able to just focus on myself, a workout plan. So I've started a workout plan once I quit, or I got to focus more on my health, I would say, because now it's like, I was able to create a consistent routine for myself.”</a:t>
            </a:r>
            <a:endParaRPr sz="500">
              <a:solidFill>
                <a:schemeClr val="dk1"/>
              </a:solidFill>
              <a:latin typeface="Barlow"/>
              <a:ea typeface="Barlow"/>
              <a:cs typeface="Barlow"/>
              <a:sym typeface="Barlow"/>
            </a:endParaRPr>
          </a:p>
        </p:txBody>
      </p:sp>
      <p:sp>
        <p:nvSpPr>
          <p:cNvPr id="492" name="Google Shape;492;p36"/>
          <p:cNvSpPr/>
          <p:nvPr/>
        </p:nvSpPr>
        <p:spPr>
          <a:xfrm>
            <a:off x="6564050" y="2859675"/>
            <a:ext cx="2322000" cy="11574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493" name="Google Shape;493;p36"/>
          <p:cNvSpPr txBox="1"/>
          <p:nvPr/>
        </p:nvSpPr>
        <p:spPr>
          <a:xfrm>
            <a:off x="6678298" y="2975515"/>
            <a:ext cx="2093400" cy="9606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P6: “So I didn't want my work stress to impact my interactions with my family and friends.”</a:t>
            </a:r>
            <a:endParaRPr sz="700">
              <a:solidFill>
                <a:schemeClr val="dk1"/>
              </a:solidFill>
              <a:latin typeface="Barlow"/>
              <a:ea typeface="Barlow"/>
              <a:cs typeface="Barlow"/>
              <a:sym typeface="Barlow"/>
            </a:endParaRPr>
          </a:p>
        </p:txBody>
      </p:sp>
      <p:pic>
        <p:nvPicPr>
          <p:cNvPr id="494" name="Google Shape;494;p36"/>
          <p:cNvPicPr preferRelativeResize="0"/>
          <p:nvPr/>
        </p:nvPicPr>
        <p:blipFill rotWithShape="1">
          <a:blip r:embed="rId3">
            <a:alphaModFix/>
          </a:blip>
          <a:srcRect b="15398" l="0" r="0" t="15392"/>
          <a:stretch/>
        </p:blipFill>
        <p:spPr>
          <a:xfrm>
            <a:off x="744911" y="1108838"/>
            <a:ext cx="1877576" cy="1299475"/>
          </a:xfrm>
          <a:prstGeom prst="rect">
            <a:avLst/>
          </a:prstGeom>
          <a:noFill/>
          <a:ln>
            <a:noFill/>
          </a:ln>
        </p:spPr>
      </p:pic>
      <p:pic>
        <p:nvPicPr>
          <p:cNvPr id="495" name="Google Shape;495;p36"/>
          <p:cNvPicPr preferRelativeResize="0"/>
          <p:nvPr/>
        </p:nvPicPr>
        <p:blipFill rotWithShape="1">
          <a:blip r:embed="rId4">
            <a:alphaModFix/>
          </a:blip>
          <a:srcRect b="15398" l="0" r="0" t="15392"/>
          <a:stretch/>
        </p:blipFill>
        <p:spPr>
          <a:xfrm>
            <a:off x="5545500" y="1108852"/>
            <a:ext cx="1877590" cy="1299476"/>
          </a:xfrm>
          <a:prstGeom prst="rect">
            <a:avLst/>
          </a:prstGeom>
          <a:noFill/>
          <a:ln>
            <a:noFill/>
          </a:ln>
        </p:spPr>
      </p:pic>
      <p:sp>
        <p:nvSpPr>
          <p:cNvPr id="496" name="Google Shape;496;p36">
            <a:hlinkClick action="ppaction://hlinkshowjump?jump=lastslide"/>
          </p:cNvPr>
          <p:cNvSpPr txBox="1"/>
          <p:nvPr/>
        </p:nvSpPr>
        <p:spPr>
          <a:xfrm>
            <a:off x="4712754" y="4743850"/>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a:solidFill>
                  <a:schemeClr val="dk1"/>
                </a:solidFill>
                <a:latin typeface="Barlow"/>
                <a:ea typeface="Barlow"/>
                <a:cs typeface="Barlow"/>
                <a:sym typeface="Barlow"/>
              </a:rPr>
              <a:t>See Appendix for Interview Snapshots</a:t>
            </a:r>
            <a:endParaRPr i="1">
              <a:solidFill>
                <a:schemeClr val="dk1"/>
              </a:solidFill>
            </a:endParaRPr>
          </a:p>
        </p:txBody>
      </p:sp>
      <p:grpSp>
        <p:nvGrpSpPr>
          <p:cNvPr id="497" name="Google Shape;497;p36"/>
          <p:cNvGrpSpPr/>
          <p:nvPr/>
        </p:nvGrpSpPr>
        <p:grpSpPr>
          <a:xfrm>
            <a:off x="8179663" y="514512"/>
            <a:ext cx="720514" cy="717942"/>
            <a:chOff x="14329211" y="8061331"/>
            <a:chExt cx="1191720" cy="1196969"/>
          </a:xfrm>
        </p:grpSpPr>
        <p:sp>
          <p:nvSpPr>
            <p:cNvPr id="498" name="Google Shape;498;p36"/>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499" name="Google Shape;499;p36"/>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00" name="Google Shape;500;p36"/>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01" name="Google Shape;501;p36"/>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02" name="Google Shape;502;p36"/>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06" name="Shape 506"/>
        <p:cNvGrpSpPr/>
        <p:nvPr/>
      </p:nvGrpSpPr>
      <p:grpSpPr>
        <a:xfrm>
          <a:off x="0" y="0"/>
          <a:ext cx="0" cy="0"/>
          <a:chOff x="0" y="0"/>
          <a:chExt cx="0" cy="0"/>
        </a:xfrm>
      </p:grpSpPr>
      <p:sp>
        <p:nvSpPr>
          <p:cNvPr id="507" name="Google Shape;507;p37"/>
          <p:cNvSpPr txBox="1"/>
          <p:nvPr/>
        </p:nvSpPr>
        <p:spPr>
          <a:xfrm>
            <a:off x="840710" y="504825"/>
            <a:ext cx="7462800" cy="384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1" lang="en" sz="2500">
                <a:solidFill>
                  <a:schemeClr val="dk1"/>
                </a:solidFill>
                <a:latin typeface="Barlow"/>
                <a:ea typeface="Barlow"/>
                <a:cs typeface="Barlow"/>
                <a:sym typeface="Barlow"/>
              </a:rPr>
              <a:t>Interview Participant Quotes:</a:t>
            </a:r>
            <a:endParaRPr i="1" sz="700">
              <a:solidFill>
                <a:schemeClr val="dk1"/>
              </a:solidFill>
            </a:endParaRPr>
          </a:p>
        </p:txBody>
      </p:sp>
      <p:pic>
        <p:nvPicPr>
          <p:cNvPr id="508" name="Google Shape;508;p37"/>
          <p:cNvPicPr preferRelativeResize="0"/>
          <p:nvPr/>
        </p:nvPicPr>
        <p:blipFill rotWithShape="1">
          <a:blip r:embed="rId3">
            <a:alphaModFix/>
          </a:blip>
          <a:srcRect b="15398" l="0" r="0" t="15392"/>
          <a:stretch/>
        </p:blipFill>
        <p:spPr>
          <a:xfrm>
            <a:off x="5469300" y="1110825"/>
            <a:ext cx="1877576" cy="1299481"/>
          </a:xfrm>
          <a:prstGeom prst="rect">
            <a:avLst/>
          </a:prstGeom>
          <a:noFill/>
          <a:ln>
            <a:noFill/>
          </a:ln>
        </p:spPr>
      </p:pic>
      <p:sp>
        <p:nvSpPr>
          <p:cNvPr id="509" name="Google Shape;509;p37"/>
          <p:cNvSpPr/>
          <p:nvPr/>
        </p:nvSpPr>
        <p:spPr>
          <a:xfrm>
            <a:off x="6538143" y="3383419"/>
            <a:ext cx="2302500" cy="1303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0" name="Google Shape;510;p37"/>
          <p:cNvSpPr txBox="1"/>
          <p:nvPr/>
        </p:nvSpPr>
        <p:spPr>
          <a:xfrm>
            <a:off x="6651427" y="3474221"/>
            <a:ext cx="20757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000">
                <a:solidFill>
                  <a:schemeClr val="dk1"/>
                </a:solidFill>
                <a:latin typeface="Barlow"/>
                <a:ea typeface="Barlow"/>
                <a:cs typeface="Barlow"/>
                <a:sym typeface="Barlow"/>
              </a:rPr>
              <a:t>P5: … “And they would listen to [my male coworker] and completely ignore me even in email threads, like even in writing, it was so frustrating. And so I just didn't want to work in that environment anymore.”</a:t>
            </a:r>
            <a:endParaRPr sz="500">
              <a:solidFill>
                <a:schemeClr val="dk1"/>
              </a:solidFill>
              <a:latin typeface="Barlow"/>
              <a:ea typeface="Barlow"/>
              <a:cs typeface="Barlow"/>
              <a:sym typeface="Barlow"/>
            </a:endParaRPr>
          </a:p>
        </p:txBody>
      </p:sp>
      <p:sp>
        <p:nvSpPr>
          <p:cNvPr id="511" name="Google Shape;511;p37"/>
          <p:cNvSpPr/>
          <p:nvPr/>
        </p:nvSpPr>
        <p:spPr>
          <a:xfrm>
            <a:off x="3991300" y="3389077"/>
            <a:ext cx="2302500" cy="13032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2" name="Google Shape;512;p37"/>
          <p:cNvSpPr txBox="1"/>
          <p:nvPr/>
        </p:nvSpPr>
        <p:spPr>
          <a:xfrm>
            <a:off x="4104584" y="3479879"/>
            <a:ext cx="2075700" cy="12315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000">
                <a:solidFill>
                  <a:schemeClr val="dk1"/>
                </a:solidFill>
                <a:latin typeface="Barlow"/>
                <a:ea typeface="Barlow"/>
                <a:cs typeface="Barlow"/>
                <a:sym typeface="Barlow"/>
              </a:rPr>
              <a:t>P5: “Remotely is hard because when you're [in] an office, if something comes up, you can just ask a question, not loud and it's fine doing it. Or you can do it on teams, of course, but it's still not the same.”</a:t>
            </a:r>
            <a:endParaRPr sz="500">
              <a:solidFill>
                <a:schemeClr val="dk1"/>
              </a:solidFill>
              <a:latin typeface="Barlow"/>
              <a:ea typeface="Barlow"/>
              <a:cs typeface="Barlow"/>
              <a:sym typeface="Barlow"/>
            </a:endParaRPr>
          </a:p>
        </p:txBody>
      </p:sp>
      <p:sp>
        <p:nvSpPr>
          <p:cNvPr id="513" name="Google Shape;513;p37"/>
          <p:cNvSpPr/>
          <p:nvPr/>
        </p:nvSpPr>
        <p:spPr>
          <a:xfrm>
            <a:off x="5232575" y="2535250"/>
            <a:ext cx="2302500" cy="7317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4" name="Google Shape;514;p37"/>
          <p:cNvSpPr txBox="1"/>
          <p:nvPr/>
        </p:nvSpPr>
        <p:spPr>
          <a:xfrm>
            <a:off x="5345847" y="2626052"/>
            <a:ext cx="2075700" cy="5850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000">
                <a:solidFill>
                  <a:schemeClr val="dk1"/>
                </a:solidFill>
                <a:latin typeface="Barlow"/>
                <a:ea typeface="Barlow"/>
                <a:cs typeface="Barlow"/>
                <a:sym typeface="Barlow"/>
              </a:rPr>
              <a:t>P5: “And I'm also learning some development skills that I didn't have before.”</a:t>
            </a:r>
            <a:endParaRPr sz="500">
              <a:solidFill>
                <a:schemeClr val="dk1"/>
              </a:solidFill>
              <a:latin typeface="Barlow"/>
              <a:ea typeface="Barlow"/>
              <a:cs typeface="Barlow"/>
              <a:sym typeface="Barlow"/>
            </a:endParaRPr>
          </a:p>
        </p:txBody>
      </p:sp>
      <p:sp>
        <p:nvSpPr>
          <p:cNvPr id="515" name="Google Shape;515;p37"/>
          <p:cNvSpPr/>
          <p:nvPr/>
        </p:nvSpPr>
        <p:spPr>
          <a:xfrm>
            <a:off x="529875" y="3211050"/>
            <a:ext cx="2445000" cy="14166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16" name="Google Shape;516;p37"/>
          <p:cNvSpPr txBox="1"/>
          <p:nvPr/>
        </p:nvSpPr>
        <p:spPr>
          <a:xfrm>
            <a:off x="650175" y="3309750"/>
            <a:ext cx="2204400" cy="12192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P7: “[...] Not really interesting to me or aligned with my passion, but also, as I said, they weren't being flexible with my working location.”</a:t>
            </a:r>
            <a:endParaRPr sz="700">
              <a:solidFill>
                <a:schemeClr val="dk1"/>
              </a:solidFill>
              <a:latin typeface="Barlow"/>
              <a:ea typeface="Barlow"/>
              <a:cs typeface="Barlow"/>
              <a:sym typeface="Barlow"/>
            </a:endParaRPr>
          </a:p>
        </p:txBody>
      </p:sp>
      <p:pic>
        <p:nvPicPr>
          <p:cNvPr id="517" name="Google Shape;517;p37"/>
          <p:cNvPicPr preferRelativeResize="0"/>
          <p:nvPr/>
        </p:nvPicPr>
        <p:blipFill rotWithShape="1">
          <a:blip r:embed="rId4">
            <a:alphaModFix/>
          </a:blip>
          <a:srcRect b="15398" l="0" r="0" t="15392"/>
          <a:stretch/>
        </p:blipFill>
        <p:spPr>
          <a:xfrm>
            <a:off x="897300" y="1110825"/>
            <a:ext cx="1877575" cy="1299480"/>
          </a:xfrm>
          <a:prstGeom prst="rect">
            <a:avLst/>
          </a:prstGeom>
          <a:noFill/>
          <a:ln>
            <a:noFill/>
          </a:ln>
        </p:spPr>
      </p:pic>
      <p:sp>
        <p:nvSpPr>
          <p:cNvPr id="518" name="Google Shape;518;p37">
            <a:hlinkClick action="ppaction://hlinkshowjump?jump=lastslide"/>
          </p:cNvPr>
          <p:cNvSpPr txBox="1"/>
          <p:nvPr/>
        </p:nvSpPr>
        <p:spPr>
          <a:xfrm>
            <a:off x="4865154" y="4820050"/>
            <a:ext cx="4173300" cy="2154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1" i="1" lang="en">
                <a:solidFill>
                  <a:schemeClr val="dk1"/>
                </a:solidFill>
                <a:latin typeface="Barlow"/>
                <a:ea typeface="Barlow"/>
                <a:cs typeface="Barlow"/>
                <a:sym typeface="Barlow"/>
              </a:rPr>
              <a:t>See Appendix for Interview Snapshots</a:t>
            </a:r>
            <a:endParaRPr i="1">
              <a:solidFill>
                <a:schemeClr val="dk1"/>
              </a:solidFill>
            </a:endParaRPr>
          </a:p>
        </p:txBody>
      </p:sp>
      <p:grpSp>
        <p:nvGrpSpPr>
          <p:cNvPr id="519" name="Google Shape;519;p37"/>
          <p:cNvGrpSpPr/>
          <p:nvPr/>
        </p:nvGrpSpPr>
        <p:grpSpPr>
          <a:xfrm>
            <a:off x="8179663" y="514512"/>
            <a:ext cx="720514" cy="717942"/>
            <a:chOff x="14329211" y="8061331"/>
            <a:chExt cx="1191720" cy="1196969"/>
          </a:xfrm>
        </p:grpSpPr>
        <p:sp>
          <p:nvSpPr>
            <p:cNvPr id="520" name="Google Shape;520;p37"/>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21" name="Google Shape;521;p37"/>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22" name="Google Shape;522;p37"/>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23" name="Google Shape;523;p37"/>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24" name="Google Shape;524;p37"/>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28" name="Shape 528"/>
        <p:cNvGrpSpPr/>
        <p:nvPr/>
      </p:nvGrpSpPr>
      <p:grpSpPr>
        <a:xfrm>
          <a:off x="0" y="0"/>
          <a:ext cx="0" cy="0"/>
          <a:chOff x="0" y="0"/>
          <a:chExt cx="0" cy="0"/>
        </a:xfrm>
      </p:grpSpPr>
      <p:sp>
        <p:nvSpPr>
          <p:cNvPr id="529" name="Google Shape;529;p3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30" name="Google Shape;530;p38"/>
          <p:cNvSpPr txBox="1"/>
          <p:nvPr>
            <p:ph idx="1" type="body"/>
          </p:nvPr>
        </p:nvSpPr>
        <p:spPr>
          <a:xfrm>
            <a:off x="515525" y="2260775"/>
            <a:ext cx="50988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Questionnaire</a:t>
            </a:r>
            <a:r>
              <a:rPr lang="en"/>
              <a:t> </a:t>
            </a:r>
            <a:r>
              <a:rPr lang="en" sz="2300"/>
              <a:t>(Qualtrics, mTurk, Analysis)</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34" name="Shape 534"/>
        <p:cNvGrpSpPr/>
        <p:nvPr/>
      </p:nvGrpSpPr>
      <p:grpSpPr>
        <a:xfrm>
          <a:off x="0" y="0"/>
          <a:ext cx="0" cy="0"/>
          <a:chOff x="0" y="0"/>
          <a:chExt cx="0" cy="0"/>
        </a:xfrm>
      </p:grpSpPr>
      <p:sp>
        <p:nvSpPr>
          <p:cNvPr id="535" name="Google Shape;535;p39"/>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 Plan &amp; Process</a:t>
            </a:r>
            <a:endParaRPr/>
          </a:p>
        </p:txBody>
      </p:sp>
      <p:sp>
        <p:nvSpPr>
          <p:cNvPr id="536" name="Google Shape;536;p39"/>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37" name="Google Shape;537;p39"/>
          <p:cNvSpPr txBox="1"/>
          <p:nvPr>
            <p:ph idx="1" type="body"/>
          </p:nvPr>
        </p:nvSpPr>
        <p:spPr>
          <a:xfrm>
            <a:off x="476975" y="15054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lang="en" sz="1800">
                <a:latin typeface="Barlow Medium"/>
                <a:ea typeface="Barlow Medium"/>
                <a:cs typeface="Barlow Medium"/>
                <a:sym typeface="Barlow Medium"/>
              </a:rPr>
              <a:t>We acquired</a:t>
            </a:r>
            <a:r>
              <a:rPr lang="en" sz="1800">
                <a:solidFill>
                  <a:schemeClr val="accent2"/>
                </a:solidFill>
                <a:latin typeface="Barlow Medium"/>
                <a:ea typeface="Barlow Medium"/>
                <a:cs typeface="Barlow Medium"/>
                <a:sym typeface="Barlow Medium"/>
              </a:rPr>
              <a:t> </a:t>
            </a:r>
            <a:r>
              <a:rPr b="1" lang="en" sz="1800">
                <a:solidFill>
                  <a:schemeClr val="accent2"/>
                </a:solidFill>
              </a:rPr>
              <a:t>at least 100 participants for each of our surveys</a:t>
            </a:r>
            <a:r>
              <a:rPr lang="en" sz="1800">
                <a:latin typeface="Barlow Medium"/>
                <a:ea typeface="Barlow Medium"/>
                <a:cs typeface="Barlow Medium"/>
                <a:sym typeface="Barlow Medium"/>
              </a:rPr>
              <a:t> through circulating the survey link using Mechanical Turk and creating our </a:t>
            </a:r>
            <a:r>
              <a:rPr b="1" lang="en" sz="1800">
                <a:solidFill>
                  <a:schemeClr val="accent2"/>
                </a:solidFill>
              </a:rPr>
              <a:t>questionnaire via Qualtrics</a:t>
            </a:r>
            <a:r>
              <a:rPr lang="en" sz="1800">
                <a:solidFill>
                  <a:schemeClr val="accent2"/>
                </a:solidFill>
                <a:latin typeface="Barlow Medium"/>
                <a:ea typeface="Barlow Medium"/>
                <a:cs typeface="Barlow Medium"/>
                <a:sym typeface="Barlow Medium"/>
              </a:rPr>
              <a:t>.</a:t>
            </a:r>
            <a:r>
              <a:rPr lang="en" sz="1800">
                <a:latin typeface="Barlow Medium"/>
                <a:ea typeface="Barlow Medium"/>
                <a:cs typeface="Barlow Medium"/>
                <a:sym typeface="Barlow Medium"/>
              </a:rPr>
              <a:t> We relied on convenience and purposeful sampling for our recruitment plan.</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900">
              <a:latin typeface="Barlow Medium"/>
              <a:ea typeface="Barlow Medium"/>
              <a:cs typeface="Barlow Medium"/>
              <a:sym typeface="Barlow Medium"/>
            </a:endParaRPr>
          </a:p>
          <a:p>
            <a:pPr indent="0" lvl="0" marL="0" rtl="0" algn="l">
              <a:lnSpc>
                <a:spcPct val="140012"/>
              </a:lnSpc>
              <a:spcBef>
                <a:spcPts val="0"/>
              </a:spcBef>
              <a:spcAft>
                <a:spcPts val="0"/>
              </a:spcAft>
              <a:buNone/>
            </a:pPr>
            <a:r>
              <a:rPr lang="en" sz="1800">
                <a:latin typeface="Barlow Medium"/>
                <a:ea typeface="Barlow Medium"/>
                <a:cs typeface="Barlow Medium"/>
                <a:sym typeface="Barlow Medium"/>
              </a:rPr>
              <a:t>Each investigator created a questionnaire based on our </a:t>
            </a:r>
            <a:r>
              <a:rPr b="1" lang="en" sz="1800">
                <a:solidFill>
                  <a:schemeClr val="accent2"/>
                </a:solidFill>
              </a:rPr>
              <a:t>top three themes </a:t>
            </a:r>
            <a:r>
              <a:rPr lang="en" sz="1800">
                <a:latin typeface="Barlow Medium"/>
                <a:ea typeface="Barlow Medium"/>
                <a:cs typeface="Barlow Medium"/>
                <a:sym typeface="Barlow Medium"/>
              </a:rPr>
              <a:t>discovered in our affinity diagramming process: </a:t>
            </a:r>
            <a:r>
              <a:rPr b="1" lang="en" sz="1800">
                <a:solidFill>
                  <a:schemeClr val="accent2"/>
                </a:solidFill>
              </a:rPr>
              <a:t>Work Barriers, Leadership and Professional Development and Activities Outside of Work.</a:t>
            </a:r>
            <a:endParaRPr b="1" sz="1800">
              <a:solidFill>
                <a:schemeClr val="accent2"/>
              </a:solidFill>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p:txBody>
      </p:sp>
      <p:sp>
        <p:nvSpPr>
          <p:cNvPr id="538" name="Google Shape;538;p3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39" name="Google Shape;539;p39"/>
          <p:cNvGrpSpPr/>
          <p:nvPr/>
        </p:nvGrpSpPr>
        <p:grpSpPr>
          <a:xfrm>
            <a:off x="8179663" y="514512"/>
            <a:ext cx="720514" cy="717942"/>
            <a:chOff x="14329211" y="8061331"/>
            <a:chExt cx="1191720" cy="1196969"/>
          </a:xfrm>
        </p:grpSpPr>
        <p:sp>
          <p:nvSpPr>
            <p:cNvPr id="540" name="Google Shape;540;p39"/>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41" name="Google Shape;541;p39"/>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42" name="Google Shape;542;p39"/>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43" name="Google Shape;543;p39"/>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544" name="Google Shape;544;p39"/>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48" name="Shape 548"/>
        <p:cNvGrpSpPr/>
        <p:nvPr/>
      </p:nvGrpSpPr>
      <p:grpSpPr>
        <a:xfrm>
          <a:off x="0" y="0"/>
          <a:ext cx="0" cy="0"/>
          <a:chOff x="0" y="0"/>
          <a:chExt cx="0" cy="0"/>
        </a:xfrm>
      </p:grpSpPr>
      <p:sp>
        <p:nvSpPr>
          <p:cNvPr id="549" name="Google Shape;549;p4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50" name="Google Shape;550;p40"/>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457200" rtl="0" algn="l">
              <a:spcBef>
                <a:spcPts val="0"/>
              </a:spcBef>
              <a:spcAft>
                <a:spcPts val="0"/>
              </a:spcAft>
              <a:buNone/>
            </a:pPr>
            <a:r>
              <a:rPr lang="en"/>
              <a:t>Work Barrier Survey Answers</a:t>
            </a:r>
            <a:endParaRPr/>
          </a:p>
          <a:p>
            <a:pPr indent="0" lvl="0" marL="457200" rtl="0" algn="l">
              <a:spcBef>
                <a:spcPts val="800"/>
              </a:spcBef>
              <a:spcAft>
                <a:spcPts val="800"/>
              </a:spcAft>
              <a:buNone/>
            </a:pPr>
            <a:r>
              <a:rPr lang="en"/>
              <a:t>of Note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54" name="Shape 554"/>
        <p:cNvGrpSpPr/>
        <p:nvPr/>
      </p:nvGrpSpPr>
      <p:grpSpPr>
        <a:xfrm>
          <a:off x="0" y="0"/>
          <a:ext cx="0" cy="0"/>
          <a:chOff x="0" y="0"/>
          <a:chExt cx="0" cy="0"/>
        </a:xfrm>
      </p:grpSpPr>
      <p:sp>
        <p:nvSpPr>
          <p:cNvPr id="555" name="Google Shape;555;p41"/>
          <p:cNvSpPr txBox="1"/>
          <p:nvPr/>
        </p:nvSpPr>
        <p:spPr>
          <a:xfrm>
            <a:off x="380800" y="177775"/>
            <a:ext cx="8427000" cy="81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 What was the top reason you left your most recent job? Pick an answer that most affected your reason to quit.</a:t>
            </a:r>
            <a:endParaRPr b="1" sz="2400">
              <a:solidFill>
                <a:schemeClr val="accent1"/>
              </a:solidFill>
              <a:latin typeface="Barlow"/>
              <a:ea typeface="Barlow"/>
              <a:cs typeface="Barlow"/>
              <a:sym typeface="Barlow"/>
            </a:endParaRPr>
          </a:p>
        </p:txBody>
      </p:sp>
      <p:sp>
        <p:nvSpPr>
          <p:cNvPr id="556" name="Google Shape;556;p4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557" name="Google Shape;557;p41"/>
          <p:cNvPicPr preferRelativeResize="0"/>
          <p:nvPr/>
        </p:nvPicPr>
        <p:blipFill rotWithShape="1">
          <a:blip r:embed="rId3">
            <a:alphaModFix/>
          </a:blip>
          <a:srcRect b="0" l="0" r="0" t="9107"/>
          <a:stretch/>
        </p:blipFill>
        <p:spPr>
          <a:xfrm>
            <a:off x="842800" y="1265575"/>
            <a:ext cx="6488100" cy="341310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1" name="Shape 561"/>
        <p:cNvGrpSpPr/>
        <p:nvPr/>
      </p:nvGrpSpPr>
      <p:grpSpPr>
        <a:xfrm>
          <a:off x="0" y="0"/>
          <a:ext cx="0" cy="0"/>
          <a:chOff x="0" y="0"/>
          <a:chExt cx="0" cy="0"/>
        </a:xfrm>
      </p:grpSpPr>
      <p:sp>
        <p:nvSpPr>
          <p:cNvPr id="562" name="Google Shape;562;p42"/>
          <p:cNvSpPr txBox="1"/>
          <p:nvPr/>
        </p:nvSpPr>
        <p:spPr>
          <a:xfrm>
            <a:off x="380800" y="177775"/>
            <a:ext cx="8427000" cy="81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 I felt recognized in my workplace in the role I recently quit.</a:t>
            </a:r>
            <a:endParaRPr sz="2400">
              <a:solidFill>
                <a:schemeClr val="accent1"/>
              </a:solidFill>
            </a:endParaRPr>
          </a:p>
        </p:txBody>
      </p:sp>
      <p:sp>
        <p:nvSpPr>
          <p:cNvPr id="563" name="Google Shape;563;p42"/>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564" name="Google Shape;564;p42"/>
          <p:cNvPicPr preferRelativeResize="0"/>
          <p:nvPr/>
        </p:nvPicPr>
        <p:blipFill rotWithShape="1">
          <a:blip r:embed="rId3">
            <a:alphaModFix/>
          </a:blip>
          <a:srcRect b="0" l="0" r="0" t="0"/>
          <a:stretch/>
        </p:blipFill>
        <p:spPr>
          <a:xfrm>
            <a:off x="1564476" y="1172275"/>
            <a:ext cx="6015050" cy="37593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68" name="Shape 568"/>
        <p:cNvGrpSpPr/>
        <p:nvPr/>
      </p:nvGrpSpPr>
      <p:grpSpPr>
        <a:xfrm>
          <a:off x="0" y="0"/>
          <a:ext cx="0" cy="0"/>
          <a:chOff x="0" y="0"/>
          <a:chExt cx="0" cy="0"/>
        </a:xfrm>
      </p:grpSpPr>
      <p:sp>
        <p:nvSpPr>
          <p:cNvPr id="569" name="Google Shape;569;p43"/>
          <p:cNvSpPr/>
          <p:nvPr/>
        </p:nvSpPr>
        <p:spPr>
          <a:xfrm>
            <a:off x="6708825" y="0"/>
            <a:ext cx="24354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70" name="Google Shape;570;p43"/>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71" name="Google Shape;571;p43"/>
          <p:cNvSpPr txBox="1"/>
          <p:nvPr>
            <p:ph idx="1" type="subTitle"/>
          </p:nvPr>
        </p:nvSpPr>
        <p:spPr>
          <a:xfrm>
            <a:off x="327225" y="843400"/>
            <a:ext cx="6202500" cy="4258800"/>
          </a:xfrm>
          <a:prstGeom prst="rect">
            <a:avLst/>
          </a:prstGeom>
        </p:spPr>
        <p:txBody>
          <a:bodyPr anchorCtr="0" anchor="t" bIns="0" lIns="0" spcFirstLastPara="1" rIns="0" wrap="square" tIns="0">
            <a:noAutofit/>
          </a:bodyPr>
          <a:lstStyle/>
          <a:p>
            <a:pPr indent="-342900" lvl="0" marL="457200" rtl="0" algn="l">
              <a:lnSpc>
                <a:spcPct val="140012"/>
              </a:lnSpc>
              <a:spcBef>
                <a:spcPts val="0"/>
              </a:spcBef>
              <a:spcAft>
                <a:spcPts val="0"/>
              </a:spcAft>
              <a:buSzPts val="1800"/>
              <a:buChar char="●"/>
            </a:pPr>
            <a:r>
              <a:rPr lang="en" sz="1800"/>
              <a:t>Based on our survey, there is no strong correlation between the experience level of the participant and the reasons that the participant left their job voluntarily.</a:t>
            </a:r>
            <a:endParaRPr sz="1800"/>
          </a:p>
          <a:p>
            <a:pPr indent="-342900" lvl="0" marL="457200" rtl="0" algn="l">
              <a:lnSpc>
                <a:spcPct val="140012"/>
              </a:lnSpc>
              <a:spcBef>
                <a:spcPts val="0"/>
              </a:spcBef>
              <a:spcAft>
                <a:spcPts val="0"/>
              </a:spcAft>
              <a:buSzPts val="1800"/>
              <a:buChar char="●"/>
            </a:pPr>
            <a:r>
              <a:rPr lang="en" sz="1800"/>
              <a:t>Based on our survey, the top reason that professionals quit their job was due to bad management and company leadership.</a:t>
            </a:r>
            <a:endParaRPr sz="1800"/>
          </a:p>
          <a:p>
            <a:pPr indent="-342900" lvl="0" marL="457200" rtl="0" algn="l">
              <a:lnSpc>
                <a:spcPct val="140012"/>
              </a:lnSpc>
              <a:spcBef>
                <a:spcPts val="0"/>
              </a:spcBef>
              <a:spcAft>
                <a:spcPts val="0"/>
              </a:spcAft>
              <a:buSzPts val="1800"/>
              <a:buChar char="●"/>
            </a:pPr>
            <a:r>
              <a:rPr lang="en" sz="1800"/>
              <a:t>The majority of participants did some type of research prior to quitting. Those things included their focus on professional development and working on new skills, speaking with family and friends, and more. </a:t>
            </a:r>
            <a:endParaRPr sz="1800"/>
          </a:p>
        </p:txBody>
      </p:sp>
      <p:sp>
        <p:nvSpPr>
          <p:cNvPr id="572" name="Google Shape;572;p43"/>
          <p:cNvSpPr txBox="1"/>
          <p:nvPr>
            <p:ph type="title"/>
          </p:nvPr>
        </p:nvSpPr>
        <p:spPr>
          <a:xfrm>
            <a:off x="6650475" y="1871525"/>
            <a:ext cx="2552100" cy="1056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500"/>
              <a:t>Work Barriers Research </a:t>
            </a:r>
            <a:r>
              <a:rPr lang="en" sz="2500"/>
              <a:t>Summary</a:t>
            </a:r>
            <a:endParaRPr sz="25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76" name="Shape 576"/>
        <p:cNvGrpSpPr/>
        <p:nvPr/>
      </p:nvGrpSpPr>
      <p:grpSpPr>
        <a:xfrm>
          <a:off x="0" y="0"/>
          <a:ext cx="0" cy="0"/>
          <a:chOff x="0" y="0"/>
          <a:chExt cx="0" cy="0"/>
        </a:xfrm>
      </p:grpSpPr>
      <p:sp>
        <p:nvSpPr>
          <p:cNvPr id="577" name="Google Shape;577;p4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78" name="Google Shape;578;p44"/>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sz="3100"/>
              <a:t>Leadership and Professional Development Survey </a:t>
            </a:r>
            <a:r>
              <a:rPr lang="en" sz="3100"/>
              <a:t>Answers of Note</a:t>
            </a:r>
            <a:endParaRPr sz="3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8" name="Shape 88"/>
        <p:cNvGrpSpPr/>
        <p:nvPr/>
      </p:nvGrpSpPr>
      <p:grpSpPr>
        <a:xfrm>
          <a:off x="0" y="0"/>
          <a:ext cx="0" cy="0"/>
          <a:chOff x="0" y="0"/>
          <a:chExt cx="0" cy="0"/>
        </a:xfrm>
      </p:grpSpPr>
      <p:sp>
        <p:nvSpPr>
          <p:cNvPr id="89" name="Google Shape;89;p1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0" name="Google Shape;90;p18"/>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0" rtl="0" algn="l">
              <a:spcBef>
                <a:spcPts val="0"/>
              </a:spcBef>
              <a:spcAft>
                <a:spcPts val="800"/>
              </a:spcAft>
              <a:buNone/>
            </a:pPr>
            <a:r>
              <a:rPr lang="en"/>
              <a:t>“Americans are re-assessing the way they work”</a:t>
            </a:r>
            <a:br>
              <a:rPr lang="en"/>
            </a:br>
            <a:r>
              <a:rPr lang="en" sz="1500" u="sng">
                <a:solidFill>
                  <a:schemeClr val="hlink"/>
                </a:solidFill>
                <a:latin typeface="Barlow"/>
                <a:ea typeface="Barlow"/>
                <a:cs typeface="Barlow"/>
                <a:sym typeface="Barlow"/>
                <a:hlinkClick r:id="rId3"/>
              </a:rPr>
              <a:t>CNBC, YOUTUBE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2" name="Shape 582"/>
        <p:cNvGrpSpPr/>
        <p:nvPr/>
      </p:nvGrpSpPr>
      <p:grpSpPr>
        <a:xfrm>
          <a:off x="0" y="0"/>
          <a:ext cx="0" cy="0"/>
          <a:chOff x="0" y="0"/>
          <a:chExt cx="0" cy="0"/>
        </a:xfrm>
      </p:grpSpPr>
      <p:sp>
        <p:nvSpPr>
          <p:cNvPr id="583" name="Google Shape;583;p45"/>
          <p:cNvSpPr txBox="1"/>
          <p:nvPr/>
        </p:nvSpPr>
        <p:spPr>
          <a:xfrm>
            <a:off x="380800" y="177775"/>
            <a:ext cx="8427000" cy="81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a:t>
            </a:r>
            <a:r>
              <a:rPr b="1" lang="en" sz="2400">
                <a:solidFill>
                  <a:schemeClr val="accent1"/>
                </a:solidFill>
                <a:latin typeface="Barlow"/>
                <a:ea typeface="Barlow"/>
                <a:cs typeface="Barlow"/>
                <a:sym typeface="Barlow"/>
              </a:rPr>
              <a:t>How well does your organization support you in exploring your professional interests and goals?</a:t>
            </a:r>
            <a:endParaRPr b="1" sz="2400">
              <a:solidFill>
                <a:schemeClr val="accent1"/>
              </a:solidFill>
              <a:latin typeface="Barlow"/>
              <a:ea typeface="Barlow"/>
              <a:cs typeface="Barlow"/>
              <a:sym typeface="Barlow"/>
            </a:endParaRPr>
          </a:p>
        </p:txBody>
      </p:sp>
      <p:sp>
        <p:nvSpPr>
          <p:cNvPr id="584" name="Google Shape;584;p45"/>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585" name="Google Shape;585;p45"/>
          <p:cNvPicPr preferRelativeResize="0"/>
          <p:nvPr/>
        </p:nvPicPr>
        <p:blipFill>
          <a:blip r:embed="rId3">
            <a:alphaModFix/>
          </a:blip>
          <a:stretch>
            <a:fillRect/>
          </a:stretch>
        </p:blipFill>
        <p:spPr>
          <a:xfrm>
            <a:off x="1493425" y="1083425"/>
            <a:ext cx="6157160" cy="38482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89" name="Shape 589"/>
        <p:cNvGrpSpPr/>
        <p:nvPr/>
      </p:nvGrpSpPr>
      <p:grpSpPr>
        <a:xfrm>
          <a:off x="0" y="0"/>
          <a:ext cx="0" cy="0"/>
          <a:chOff x="0" y="0"/>
          <a:chExt cx="0" cy="0"/>
        </a:xfrm>
      </p:grpSpPr>
      <p:sp>
        <p:nvSpPr>
          <p:cNvPr id="590" name="Google Shape;590;p46"/>
          <p:cNvSpPr txBox="1"/>
          <p:nvPr/>
        </p:nvSpPr>
        <p:spPr>
          <a:xfrm>
            <a:off x="380800" y="177775"/>
            <a:ext cx="8427000" cy="81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 On a scale of 1-10 how likely you’ll have the opportunity to reach your full potential at your organization?</a:t>
            </a:r>
            <a:endParaRPr b="1" sz="2400">
              <a:solidFill>
                <a:schemeClr val="accent1"/>
              </a:solidFill>
              <a:latin typeface="Barlow"/>
              <a:ea typeface="Barlow"/>
              <a:cs typeface="Barlow"/>
              <a:sym typeface="Barlow"/>
            </a:endParaRPr>
          </a:p>
        </p:txBody>
      </p:sp>
      <p:sp>
        <p:nvSpPr>
          <p:cNvPr id="591" name="Google Shape;591;p4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592" name="Google Shape;592;p46"/>
          <p:cNvPicPr preferRelativeResize="0"/>
          <p:nvPr/>
        </p:nvPicPr>
        <p:blipFill>
          <a:blip r:embed="rId3">
            <a:alphaModFix/>
          </a:blip>
          <a:stretch>
            <a:fillRect/>
          </a:stretch>
        </p:blipFill>
        <p:spPr>
          <a:xfrm>
            <a:off x="1219075" y="1083425"/>
            <a:ext cx="6157160" cy="384822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96" name="Shape 596"/>
        <p:cNvGrpSpPr/>
        <p:nvPr/>
      </p:nvGrpSpPr>
      <p:grpSpPr>
        <a:xfrm>
          <a:off x="0" y="0"/>
          <a:ext cx="0" cy="0"/>
          <a:chOff x="0" y="0"/>
          <a:chExt cx="0" cy="0"/>
        </a:xfrm>
      </p:grpSpPr>
      <p:sp>
        <p:nvSpPr>
          <p:cNvPr id="597" name="Google Shape;597;p47"/>
          <p:cNvSpPr/>
          <p:nvPr/>
        </p:nvSpPr>
        <p:spPr>
          <a:xfrm>
            <a:off x="6708825" y="0"/>
            <a:ext cx="24354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598" name="Google Shape;598;p4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99" name="Google Shape;599;p47"/>
          <p:cNvSpPr txBox="1"/>
          <p:nvPr>
            <p:ph idx="1" type="subTitle"/>
          </p:nvPr>
        </p:nvSpPr>
        <p:spPr>
          <a:xfrm>
            <a:off x="318225" y="672850"/>
            <a:ext cx="6202500" cy="4258800"/>
          </a:xfrm>
          <a:prstGeom prst="rect">
            <a:avLst/>
          </a:prstGeom>
        </p:spPr>
        <p:txBody>
          <a:bodyPr anchorCtr="0" anchor="t" bIns="0" lIns="0" spcFirstLastPara="1" rIns="0" wrap="square" tIns="0">
            <a:noAutofit/>
          </a:bodyPr>
          <a:lstStyle/>
          <a:p>
            <a:pPr indent="-342900" lvl="0" marL="457200" rtl="0" algn="just">
              <a:spcBef>
                <a:spcPts val="500"/>
              </a:spcBef>
              <a:spcAft>
                <a:spcPts val="0"/>
              </a:spcAft>
              <a:buClr>
                <a:srgbClr val="000000"/>
              </a:buClr>
              <a:buSzPts val="1800"/>
              <a:buChar char="●"/>
            </a:pPr>
            <a:r>
              <a:rPr lang="en" sz="1800">
                <a:solidFill>
                  <a:srgbClr val="000000"/>
                </a:solidFill>
              </a:rPr>
              <a:t>For some workers, the pandemic precipitated a shift in priorities, encouraging them to pursue a ‘dream job’, or transition to being a stay-at-home parent. But for many others, the decision to leave came as a result of the way their employer treated them during the pandemic. </a:t>
            </a:r>
            <a:endParaRPr sz="1800">
              <a:solidFill>
                <a:srgbClr val="000000"/>
              </a:solidFill>
            </a:endParaRPr>
          </a:p>
          <a:p>
            <a:pPr indent="-342900" lvl="0" marL="457200" rtl="0" algn="just">
              <a:spcBef>
                <a:spcPts val="0"/>
              </a:spcBef>
              <a:spcAft>
                <a:spcPts val="0"/>
              </a:spcAft>
              <a:buClr>
                <a:srgbClr val="000000"/>
              </a:buClr>
              <a:buSzPts val="1800"/>
              <a:buChar char="●"/>
            </a:pPr>
            <a:r>
              <a:rPr lang="en" sz="1800">
                <a:solidFill>
                  <a:srgbClr val="000000"/>
                </a:solidFill>
              </a:rPr>
              <a:t>The top three skills that the users wanted to see in them develop were time management, cross functional skills and team management. </a:t>
            </a:r>
            <a:endParaRPr sz="1800">
              <a:solidFill>
                <a:srgbClr val="000000"/>
              </a:solidFill>
            </a:endParaRPr>
          </a:p>
          <a:p>
            <a:pPr indent="-342900" lvl="0" marL="457200" rtl="0" algn="just">
              <a:spcBef>
                <a:spcPts val="0"/>
              </a:spcBef>
              <a:spcAft>
                <a:spcPts val="0"/>
              </a:spcAft>
              <a:buClr>
                <a:srgbClr val="000000"/>
              </a:buClr>
              <a:buSzPts val="1800"/>
              <a:buChar char="●"/>
            </a:pPr>
            <a:r>
              <a:rPr lang="en" sz="1800">
                <a:solidFill>
                  <a:srgbClr val="000000"/>
                </a:solidFill>
              </a:rPr>
              <a:t>Most of the people also agreed to the fact that they had all the opportunities to develop their skills at their present company. </a:t>
            </a:r>
            <a:endParaRPr sz="1800">
              <a:solidFill>
                <a:srgbClr val="000000"/>
              </a:solidFill>
            </a:endParaRPr>
          </a:p>
        </p:txBody>
      </p:sp>
      <p:sp>
        <p:nvSpPr>
          <p:cNvPr id="600" name="Google Shape;600;p47"/>
          <p:cNvSpPr txBox="1"/>
          <p:nvPr>
            <p:ph type="title"/>
          </p:nvPr>
        </p:nvSpPr>
        <p:spPr>
          <a:xfrm>
            <a:off x="6650475" y="1871525"/>
            <a:ext cx="2552100" cy="1056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500"/>
              <a:t>Leadership &amp; Professional Development Research Summary</a:t>
            </a:r>
            <a:endParaRPr sz="25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04" name="Shape 604"/>
        <p:cNvGrpSpPr/>
        <p:nvPr/>
      </p:nvGrpSpPr>
      <p:grpSpPr>
        <a:xfrm>
          <a:off x="0" y="0"/>
          <a:ext cx="0" cy="0"/>
          <a:chOff x="0" y="0"/>
          <a:chExt cx="0" cy="0"/>
        </a:xfrm>
      </p:grpSpPr>
      <p:sp>
        <p:nvSpPr>
          <p:cNvPr id="605" name="Google Shape;605;p4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06" name="Google Shape;606;p48"/>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457200" rtl="0" algn="l">
              <a:spcBef>
                <a:spcPts val="0"/>
              </a:spcBef>
              <a:spcAft>
                <a:spcPts val="0"/>
              </a:spcAft>
              <a:buNone/>
            </a:pPr>
            <a:r>
              <a:rPr lang="en"/>
              <a:t>Activities Outside of Work Survey</a:t>
            </a:r>
            <a:endParaRPr/>
          </a:p>
          <a:p>
            <a:pPr indent="0" lvl="0" marL="457200" rtl="0" algn="l">
              <a:spcBef>
                <a:spcPts val="800"/>
              </a:spcBef>
              <a:spcAft>
                <a:spcPts val="800"/>
              </a:spcAft>
              <a:buNone/>
            </a:pPr>
            <a:r>
              <a:rPr lang="en"/>
              <a:t>Answers of Note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10" name="Shape 610"/>
        <p:cNvGrpSpPr/>
        <p:nvPr/>
      </p:nvGrpSpPr>
      <p:grpSpPr>
        <a:xfrm>
          <a:off x="0" y="0"/>
          <a:ext cx="0" cy="0"/>
          <a:chOff x="0" y="0"/>
          <a:chExt cx="0" cy="0"/>
        </a:xfrm>
      </p:grpSpPr>
      <p:sp>
        <p:nvSpPr>
          <p:cNvPr id="611" name="Google Shape;611;p49"/>
          <p:cNvSpPr txBox="1"/>
          <p:nvPr/>
        </p:nvSpPr>
        <p:spPr>
          <a:xfrm>
            <a:off x="380800" y="177775"/>
            <a:ext cx="8427000" cy="812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 </a:t>
            </a:r>
            <a:r>
              <a:rPr b="1" lang="en" sz="2400">
                <a:solidFill>
                  <a:schemeClr val="accent1"/>
                </a:solidFill>
                <a:latin typeface="Barlow"/>
                <a:ea typeface="Barlow"/>
                <a:cs typeface="Barlow"/>
                <a:sym typeface="Barlow"/>
              </a:rPr>
              <a:t>On a scale of 1-10, what do you think of work-life</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balance?</a:t>
            </a:r>
            <a:endParaRPr b="1" sz="2400">
              <a:solidFill>
                <a:schemeClr val="accent1"/>
              </a:solidFill>
              <a:latin typeface="Barlow"/>
              <a:ea typeface="Barlow"/>
              <a:cs typeface="Barlow"/>
              <a:sym typeface="Barlow"/>
            </a:endParaRPr>
          </a:p>
        </p:txBody>
      </p:sp>
      <p:sp>
        <p:nvSpPr>
          <p:cNvPr id="612" name="Google Shape;612;p4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613" name="Google Shape;613;p49"/>
          <p:cNvPicPr preferRelativeResize="0"/>
          <p:nvPr/>
        </p:nvPicPr>
        <p:blipFill>
          <a:blip r:embed="rId3">
            <a:alphaModFix/>
          </a:blip>
          <a:stretch>
            <a:fillRect/>
          </a:stretch>
        </p:blipFill>
        <p:spPr>
          <a:xfrm>
            <a:off x="1946900" y="1089075"/>
            <a:ext cx="5250188" cy="36607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17" name="Shape 617"/>
        <p:cNvGrpSpPr/>
        <p:nvPr/>
      </p:nvGrpSpPr>
      <p:grpSpPr>
        <a:xfrm>
          <a:off x="0" y="0"/>
          <a:ext cx="0" cy="0"/>
          <a:chOff x="0" y="0"/>
          <a:chExt cx="0" cy="0"/>
        </a:xfrm>
      </p:grpSpPr>
      <p:sp>
        <p:nvSpPr>
          <p:cNvPr id="618" name="Google Shape;618;p50"/>
          <p:cNvSpPr txBox="1"/>
          <p:nvPr/>
        </p:nvSpPr>
        <p:spPr>
          <a:xfrm>
            <a:off x="380800" y="177775"/>
            <a:ext cx="8427000" cy="1256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Question: </a:t>
            </a:r>
            <a:r>
              <a:rPr b="1" lang="en" sz="2400">
                <a:solidFill>
                  <a:schemeClr val="accent1"/>
                </a:solidFill>
                <a:latin typeface="Barlow"/>
                <a:ea typeface="Barlow"/>
                <a:cs typeface="Barlow"/>
                <a:sym typeface="Barlow"/>
              </a:rPr>
              <a:t>Rate your agreement or disagreement with the</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following: I have enough spare time to spend on my</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hobbies from my new job.</a:t>
            </a:r>
            <a:endParaRPr b="1" sz="2400">
              <a:solidFill>
                <a:schemeClr val="accent1"/>
              </a:solidFill>
              <a:latin typeface="Barlow"/>
              <a:ea typeface="Barlow"/>
              <a:cs typeface="Barlow"/>
              <a:sym typeface="Barlow"/>
            </a:endParaRPr>
          </a:p>
        </p:txBody>
      </p:sp>
      <p:sp>
        <p:nvSpPr>
          <p:cNvPr id="619" name="Google Shape;619;p5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620" name="Google Shape;620;p50"/>
          <p:cNvPicPr preferRelativeResize="0"/>
          <p:nvPr/>
        </p:nvPicPr>
        <p:blipFill>
          <a:blip r:embed="rId3">
            <a:alphaModFix/>
          </a:blip>
          <a:stretch>
            <a:fillRect/>
          </a:stretch>
        </p:blipFill>
        <p:spPr>
          <a:xfrm>
            <a:off x="1255075" y="1572825"/>
            <a:ext cx="6424701" cy="35706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24" name="Shape 624"/>
        <p:cNvGrpSpPr/>
        <p:nvPr/>
      </p:nvGrpSpPr>
      <p:grpSpPr>
        <a:xfrm>
          <a:off x="0" y="0"/>
          <a:ext cx="0" cy="0"/>
          <a:chOff x="0" y="0"/>
          <a:chExt cx="0" cy="0"/>
        </a:xfrm>
      </p:grpSpPr>
      <p:sp>
        <p:nvSpPr>
          <p:cNvPr id="625" name="Google Shape;625;p51"/>
          <p:cNvSpPr/>
          <p:nvPr/>
        </p:nvSpPr>
        <p:spPr>
          <a:xfrm>
            <a:off x="6708825" y="0"/>
            <a:ext cx="24354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26" name="Google Shape;626;p5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27" name="Google Shape;627;p51"/>
          <p:cNvSpPr txBox="1"/>
          <p:nvPr>
            <p:ph idx="1" type="subTitle"/>
          </p:nvPr>
        </p:nvSpPr>
        <p:spPr>
          <a:xfrm>
            <a:off x="318225" y="672850"/>
            <a:ext cx="6202500" cy="4258800"/>
          </a:xfrm>
          <a:prstGeom prst="rect">
            <a:avLst/>
          </a:prstGeom>
        </p:spPr>
        <p:txBody>
          <a:bodyPr anchorCtr="0" anchor="t" bIns="0" lIns="0" spcFirstLastPara="1" rIns="0" wrap="square" tIns="0">
            <a:noAutofit/>
          </a:bodyPr>
          <a:lstStyle/>
          <a:p>
            <a:pPr indent="-342900" lvl="0" marL="457200" rtl="0" algn="l">
              <a:lnSpc>
                <a:spcPct val="140012"/>
              </a:lnSpc>
              <a:spcBef>
                <a:spcPts val="0"/>
              </a:spcBef>
              <a:spcAft>
                <a:spcPts val="0"/>
              </a:spcAft>
              <a:buSzPts val="1800"/>
              <a:buChar char="●"/>
            </a:pPr>
            <a:r>
              <a:rPr lang="en" sz="1800"/>
              <a:t>People who quit their job are getting more time and opportunity to do their hobbies. Being able to spend time hobbies and things that they are interested in and passionate about is what people take into account when getting a job.</a:t>
            </a:r>
            <a:endParaRPr sz="1800"/>
          </a:p>
          <a:p>
            <a:pPr indent="-342900" lvl="0" marL="457200" rtl="0" algn="l">
              <a:lnSpc>
                <a:spcPct val="140012"/>
              </a:lnSpc>
              <a:spcBef>
                <a:spcPts val="0"/>
              </a:spcBef>
              <a:spcAft>
                <a:spcPts val="0"/>
              </a:spcAft>
              <a:buSzPts val="1800"/>
              <a:buChar char="●"/>
            </a:pPr>
            <a:r>
              <a:rPr lang="en" sz="1800"/>
              <a:t>Participants also want to have enough time to do volunteering outside of work.</a:t>
            </a:r>
            <a:endParaRPr sz="1800"/>
          </a:p>
          <a:p>
            <a:pPr indent="-342900" lvl="0" marL="457200" rtl="0" algn="l">
              <a:lnSpc>
                <a:spcPct val="140012"/>
              </a:lnSpc>
              <a:spcBef>
                <a:spcPts val="0"/>
              </a:spcBef>
              <a:spcAft>
                <a:spcPts val="0"/>
              </a:spcAft>
              <a:buSzPts val="1800"/>
              <a:buChar char="●"/>
            </a:pPr>
            <a:r>
              <a:rPr lang="en" sz="1800"/>
              <a:t>Participants described that the advice (and monetary support) of their family and friends (social factors) were a significant factor in quitting their jobs.</a:t>
            </a:r>
            <a:endParaRPr sz="1800"/>
          </a:p>
        </p:txBody>
      </p:sp>
      <p:sp>
        <p:nvSpPr>
          <p:cNvPr id="628" name="Google Shape;628;p51"/>
          <p:cNvSpPr txBox="1"/>
          <p:nvPr>
            <p:ph type="title"/>
          </p:nvPr>
        </p:nvSpPr>
        <p:spPr>
          <a:xfrm>
            <a:off x="6650475" y="1871525"/>
            <a:ext cx="2552100" cy="10560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en" sz="2500"/>
              <a:t>Activities </a:t>
            </a:r>
            <a:endParaRPr sz="2500"/>
          </a:p>
          <a:p>
            <a:pPr indent="0" lvl="0" marL="0" rtl="0" algn="ctr">
              <a:spcBef>
                <a:spcPts val="0"/>
              </a:spcBef>
              <a:spcAft>
                <a:spcPts val="0"/>
              </a:spcAft>
              <a:buNone/>
            </a:pPr>
            <a:r>
              <a:rPr lang="en" sz="2500"/>
              <a:t>Outside </a:t>
            </a:r>
            <a:endParaRPr sz="2500"/>
          </a:p>
          <a:p>
            <a:pPr indent="0" lvl="0" marL="0" rtl="0" algn="ctr">
              <a:spcBef>
                <a:spcPts val="0"/>
              </a:spcBef>
              <a:spcAft>
                <a:spcPts val="0"/>
              </a:spcAft>
              <a:buNone/>
            </a:pPr>
            <a:r>
              <a:rPr lang="en" sz="2500"/>
              <a:t>of Work </a:t>
            </a:r>
            <a:endParaRPr sz="2500"/>
          </a:p>
          <a:p>
            <a:pPr indent="0" lvl="0" marL="0" rtl="0" algn="ctr">
              <a:spcBef>
                <a:spcPts val="0"/>
              </a:spcBef>
              <a:spcAft>
                <a:spcPts val="0"/>
              </a:spcAft>
              <a:buNone/>
            </a:pPr>
            <a:r>
              <a:rPr lang="en" sz="2500"/>
              <a:t>Research Summary</a:t>
            </a:r>
            <a:endParaRPr sz="25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32" name="Shape 632"/>
        <p:cNvGrpSpPr/>
        <p:nvPr/>
      </p:nvGrpSpPr>
      <p:grpSpPr>
        <a:xfrm>
          <a:off x="0" y="0"/>
          <a:ext cx="0" cy="0"/>
          <a:chOff x="0" y="0"/>
          <a:chExt cx="0" cy="0"/>
        </a:xfrm>
      </p:grpSpPr>
      <p:sp>
        <p:nvSpPr>
          <p:cNvPr id="633" name="Google Shape;633;p52"/>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34" name="Google Shape;634;p52"/>
          <p:cNvSpPr txBox="1"/>
          <p:nvPr>
            <p:ph idx="1" type="body"/>
          </p:nvPr>
        </p:nvSpPr>
        <p:spPr>
          <a:xfrm>
            <a:off x="515525" y="2260775"/>
            <a:ext cx="50988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Usability Assessments </a:t>
            </a:r>
            <a:r>
              <a:rPr lang="en" sz="2300"/>
              <a:t>(UserTesting, Analysis)</a:t>
            </a:r>
            <a:endParaRPr sz="23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38" name="Shape 638"/>
        <p:cNvGrpSpPr/>
        <p:nvPr/>
      </p:nvGrpSpPr>
      <p:grpSpPr>
        <a:xfrm>
          <a:off x="0" y="0"/>
          <a:ext cx="0" cy="0"/>
          <a:chOff x="0" y="0"/>
          <a:chExt cx="0" cy="0"/>
        </a:xfrm>
      </p:grpSpPr>
      <p:sp>
        <p:nvSpPr>
          <p:cNvPr id="639" name="Google Shape;639;p53"/>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Recruitment Plan &amp; Process</a:t>
            </a:r>
            <a:endParaRPr/>
          </a:p>
        </p:txBody>
      </p:sp>
      <p:sp>
        <p:nvSpPr>
          <p:cNvPr id="640" name="Google Shape;640;p53"/>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641" name="Google Shape;641;p53"/>
          <p:cNvSpPr txBox="1"/>
          <p:nvPr>
            <p:ph idx="1" type="body"/>
          </p:nvPr>
        </p:nvSpPr>
        <p:spPr>
          <a:xfrm>
            <a:off x="476975" y="12768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lang="en" sz="1800">
                <a:latin typeface="Barlow Medium"/>
                <a:ea typeface="Barlow Medium"/>
                <a:cs typeface="Barlow Medium"/>
                <a:sym typeface="Barlow Medium"/>
              </a:rPr>
              <a:t>We acquired</a:t>
            </a:r>
            <a:r>
              <a:rPr lang="en" sz="1800">
                <a:solidFill>
                  <a:schemeClr val="accent2"/>
                </a:solidFill>
                <a:latin typeface="Barlow Medium"/>
                <a:ea typeface="Barlow Medium"/>
                <a:cs typeface="Barlow Medium"/>
                <a:sym typeface="Barlow Medium"/>
              </a:rPr>
              <a:t> </a:t>
            </a:r>
            <a:r>
              <a:rPr b="1" lang="en" sz="1800">
                <a:solidFill>
                  <a:schemeClr val="accent2"/>
                </a:solidFill>
              </a:rPr>
              <a:t>9</a:t>
            </a:r>
            <a:r>
              <a:rPr b="1" lang="en" sz="1800">
                <a:solidFill>
                  <a:schemeClr val="accent2"/>
                </a:solidFill>
              </a:rPr>
              <a:t> participants for our usability testing of a job website called getWork website</a:t>
            </a:r>
            <a:r>
              <a:rPr lang="en" sz="1800">
                <a:latin typeface="Barlow Medium"/>
                <a:ea typeface="Barlow Medium"/>
                <a:cs typeface="Barlow Medium"/>
                <a:sym typeface="Barlow Medium"/>
              </a:rPr>
              <a:t> (https://getwork.com) from the perspective of a new user.</a:t>
            </a:r>
            <a:r>
              <a:rPr b="1" lang="en" sz="1800">
                <a:solidFill>
                  <a:schemeClr val="accent2"/>
                </a:solidFill>
              </a:rPr>
              <a:t> </a:t>
            </a:r>
            <a:r>
              <a:rPr lang="en" sz="1800">
                <a:latin typeface="Barlow Medium"/>
                <a:ea typeface="Barlow Medium"/>
                <a:cs typeface="Barlow Medium"/>
                <a:sym typeface="Barlow Medium"/>
              </a:rPr>
              <a:t> </a:t>
            </a:r>
            <a:r>
              <a:rPr b="1" lang="en" sz="1800">
                <a:solidFill>
                  <a:schemeClr val="accent2"/>
                </a:solidFill>
              </a:rPr>
              <a:t>Validation/Verifications </a:t>
            </a:r>
            <a:r>
              <a:rPr lang="en" sz="1800">
                <a:latin typeface="Barlow Medium"/>
                <a:ea typeface="Barlow Medium"/>
                <a:cs typeface="Barlow Medium"/>
                <a:sym typeface="Barlow Medium"/>
              </a:rPr>
              <a:t>were used to measure the usability against the set benchmarks.</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100">
              <a:latin typeface="Barlow Medium"/>
              <a:ea typeface="Barlow Medium"/>
              <a:cs typeface="Barlow Medium"/>
              <a:sym typeface="Barlow Medium"/>
            </a:endParaRPr>
          </a:p>
          <a:p>
            <a:pPr indent="0" lvl="0" marL="0" rtl="0" algn="l">
              <a:lnSpc>
                <a:spcPct val="140012"/>
              </a:lnSpc>
              <a:spcBef>
                <a:spcPts val="0"/>
              </a:spcBef>
              <a:spcAft>
                <a:spcPts val="0"/>
              </a:spcAft>
              <a:buNone/>
            </a:pPr>
            <a:r>
              <a:rPr lang="en" sz="1800">
                <a:latin typeface="Barlow Medium"/>
                <a:ea typeface="Barlow Medium"/>
                <a:cs typeface="Barlow Medium"/>
                <a:sym typeface="Barlow Medium"/>
              </a:rPr>
              <a:t>The participants will be expected to complete a set of tasks presented to them in as efficient and timely manner as possible (expected about 15-20 minutes) and provide honest feedback in an </a:t>
            </a:r>
            <a:r>
              <a:rPr b="1" lang="en" sz="1800">
                <a:solidFill>
                  <a:schemeClr val="accent2"/>
                </a:solidFill>
              </a:rPr>
              <a:t>unmoderated session using UserTesting.com</a:t>
            </a:r>
            <a:r>
              <a:rPr lang="en" sz="1800">
                <a:latin typeface="Barlow Medium"/>
                <a:ea typeface="Barlow Medium"/>
                <a:cs typeface="Barlow Medium"/>
                <a:sym typeface="Barlow Medium"/>
              </a:rPr>
              <a:t>.</a:t>
            </a:r>
            <a:endParaRPr sz="1800">
              <a:latin typeface="Barlow Medium"/>
              <a:ea typeface="Barlow Medium"/>
              <a:cs typeface="Barlow Medium"/>
              <a:sym typeface="Barlow Medium"/>
            </a:endParaRPr>
          </a:p>
          <a:p>
            <a:pPr indent="0" lvl="0" marL="0" rtl="0" algn="l">
              <a:lnSpc>
                <a:spcPct val="140012"/>
              </a:lnSpc>
              <a:spcBef>
                <a:spcPts val="0"/>
              </a:spcBef>
              <a:spcAft>
                <a:spcPts val="0"/>
              </a:spcAft>
              <a:buNone/>
            </a:pPr>
            <a:r>
              <a:t/>
            </a:r>
            <a:endParaRPr sz="1800">
              <a:latin typeface="Barlow Medium"/>
              <a:ea typeface="Barlow Medium"/>
              <a:cs typeface="Barlow Medium"/>
              <a:sym typeface="Barlow Medium"/>
            </a:endParaRPr>
          </a:p>
        </p:txBody>
      </p:sp>
      <p:sp>
        <p:nvSpPr>
          <p:cNvPr id="642" name="Google Shape;642;p53"/>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643" name="Google Shape;643;p53"/>
          <p:cNvGrpSpPr/>
          <p:nvPr/>
        </p:nvGrpSpPr>
        <p:grpSpPr>
          <a:xfrm>
            <a:off x="8179663" y="514512"/>
            <a:ext cx="720514" cy="717942"/>
            <a:chOff x="14329211" y="8061331"/>
            <a:chExt cx="1191720" cy="1196969"/>
          </a:xfrm>
        </p:grpSpPr>
        <p:sp>
          <p:nvSpPr>
            <p:cNvPr id="644" name="Google Shape;644;p53"/>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645" name="Google Shape;645;p53"/>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646" name="Google Shape;646;p53"/>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647" name="Google Shape;647;p53"/>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648" name="Google Shape;648;p53"/>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52" name="Shape 652"/>
        <p:cNvGrpSpPr/>
        <p:nvPr/>
      </p:nvGrpSpPr>
      <p:grpSpPr>
        <a:xfrm>
          <a:off x="0" y="0"/>
          <a:ext cx="0" cy="0"/>
          <a:chOff x="0" y="0"/>
          <a:chExt cx="0" cy="0"/>
        </a:xfrm>
      </p:grpSpPr>
      <p:sp>
        <p:nvSpPr>
          <p:cNvPr id="653" name="Google Shape;653;p54"/>
          <p:cNvSpPr txBox="1"/>
          <p:nvPr/>
        </p:nvSpPr>
        <p:spPr>
          <a:xfrm>
            <a:off x="380800" y="177775"/>
            <a:ext cx="8427000" cy="88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Task 1:</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1300">
                <a:solidFill>
                  <a:schemeClr val="dk1"/>
                </a:solidFill>
                <a:latin typeface="Barlow"/>
                <a:ea typeface="Barlow"/>
                <a:cs typeface="Barlow"/>
                <a:sym typeface="Barlow"/>
              </a:rPr>
              <a:t>Search for Product Manager openings in Seattle and navigate to the job listing. Walk through the steps of how to get there. When you’ve navigated to the job listing, proceed to the next task.</a:t>
            </a:r>
            <a:endParaRPr b="1" sz="1300">
              <a:solidFill>
                <a:schemeClr val="dk1"/>
              </a:solidFill>
              <a:latin typeface="Barlow"/>
              <a:ea typeface="Barlow"/>
              <a:cs typeface="Barlow"/>
              <a:sym typeface="Barlow"/>
            </a:endParaRPr>
          </a:p>
        </p:txBody>
      </p:sp>
      <p:sp>
        <p:nvSpPr>
          <p:cNvPr id="654" name="Google Shape;654;p5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55" name="Google Shape;655;p54"/>
          <p:cNvSpPr txBox="1"/>
          <p:nvPr/>
        </p:nvSpPr>
        <p:spPr>
          <a:xfrm>
            <a:off x="380800"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01:13</a:t>
            </a:r>
            <a:endParaRPr sz="300">
              <a:solidFill>
                <a:schemeClr val="accent1"/>
              </a:solidFill>
            </a:endParaRPr>
          </a:p>
        </p:txBody>
      </p:sp>
      <p:sp>
        <p:nvSpPr>
          <p:cNvPr id="656" name="Google Shape;656;p54"/>
          <p:cNvSpPr txBox="1"/>
          <p:nvPr/>
        </p:nvSpPr>
        <p:spPr>
          <a:xfrm>
            <a:off x="380800" y="2345805"/>
            <a:ext cx="13140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Time on task</a:t>
            </a:r>
            <a:endParaRPr sz="300">
              <a:solidFill>
                <a:schemeClr val="dk1"/>
              </a:solidFill>
            </a:endParaRPr>
          </a:p>
        </p:txBody>
      </p:sp>
      <p:sp>
        <p:nvSpPr>
          <p:cNvPr id="657" name="Google Shape;657;p54"/>
          <p:cNvSpPr txBox="1"/>
          <p:nvPr/>
        </p:nvSpPr>
        <p:spPr>
          <a:xfrm>
            <a:off x="1943874"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2</a:t>
            </a:r>
            <a:endParaRPr sz="300">
              <a:solidFill>
                <a:schemeClr val="accent1"/>
              </a:solidFill>
            </a:endParaRPr>
          </a:p>
        </p:txBody>
      </p:sp>
      <p:sp>
        <p:nvSpPr>
          <p:cNvPr id="658" name="Google Shape;658;p54"/>
          <p:cNvSpPr txBox="1"/>
          <p:nvPr/>
        </p:nvSpPr>
        <p:spPr>
          <a:xfrm>
            <a:off x="1943874"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Screens</a:t>
            </a:r>
            <a:endParaRPr sz="300">
              <a:solidFill>
                <a:schemeClr val="dk1"/>
              </a:solidFill>
            </a:endParaRPr>
          </a:p>
        </p:txBody>
      </p:sp>
      <p:sp>
        <p:nvSpPr>
          <p:cNvPr id="659" name="Google Shape;659;p54"/>
          <p:cNvSpPr txBox="1"/>
          <p:nvPr/>
        </p:nvSpPr>
        <p:spPr>
          <a:xfrm>
            <a:off x="3506948"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11</a:t>
            </a:r>
            <a:endParaRPr sz="300">
              <a:solidFill>
                <a:schemeClr val="accent1"/>
              </a:solidFill>
            </a:endParaRPr>
          </a:p>
        </p:txBody>
      </p:sp>
      <p:sp>
        <p:nvSpPr>
          <p:cNvPr id="660" name="Google Shape;660;p54"/>
          <p:cNvSpPr txBox="1"/>
          <p:nvPr/>
        </p:nvSpPr>
        <p:spPr>
          <a:xfrm>
            <a:off x="3506948"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Interactions</a:t>
            </a:r>
            <a:endParaRPr sz="300">
              <a:solidFill>
                <a:schemeClr val="dk1"/>
              </a:solidFill>
            </a:endParaRPr>
          </a:p>
        </p:txBody>
      </p:sp>
      <p:sp>
        <p:nvSpPr>
          <p:cNvPr id="661" name="Google Shape;661;p54"/>
          <p:cNvSpPr txBox="1"/>
          <p:nvPr/>
        </p:nvSpPr>
        <p:spPr>
          <a:xfrm>
            <a:off x="380800" y="1610775"/>
            <a:ext cx="14919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Averages</a:t>
            </a:r>
            <a:endParaRPr sz="300">
              <a:solidFill>
                <a:schemeClr val="accent1"/>
              </a:solidFill>
            </a:endParaRPr>
          </a:p>
        </p:txBody>
      </p:sp>
      <p:pic>
        <p:nvPicPr>
          <p:cNvPr id="662" name="Google Shape;662;p54" title="Points scored"/>
          <p:cNvPicPr preferRelativeResize="0"/>
          <p:nvPr/>
        </p:nvPicPr>
        <p:blipFill>
          <a:blip r:embed="rId3">
            <a:alphaModFix/>
          </a:blip>
          <a:stretch>
            <a:fillRect/>
          </a:stretch>
        </p:blipFill>
        <p:spPr>
          <a:xfrm>
            <a:off x="4931951" y="1975375"/>
            <a:ext cx="3875850" cy="2396575"/>
          </a:xfrm>
          <a:prstGeom prst="rect">
            <a:avLst/>
          </a:prstGeom>
          <a:noFill/>
          <a:ln>
            <a:noFill/>
          </a:ln>
        </p:spPr>
      </p:pic>
      <p:sp>
        <p:nvSpPr>
          <p:cNvPr id="663" name="Google Shape;663;p54"/>
          <p:cNvSpPr txBox="1"/>
          <p:nvPr/>
        </p:nvSpPr>
        <p:spPr>
          <a:xfrm>
            <a:off x="347450" y="3499375"/>
            <a:ext cx="25806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Very Easy (5)</a:t>
            </a:r>
            <a:endParaRPr sz="300">
              <a:solidFill>
                <a:schemeClr val="accent1"/>
              </a:solidFill>
            </a:endParaRPr>
          </a:p>
        </p:txBody>
      </p:sp>
      <p:sp>
        <p:nvSpPr>
          <p:cNvPr id="664" name="Google Shape;664;p54"/>
          <p:cNvSpPr txBox="1"/>
          <p:nvPr/>
        </p:nvSpPr>
        <p:spPr>
          <a:xfrm>
            <a:off x="347450" y="4098400"/>
            <a:ext cx="31596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All participants described the task in this way.</a:t>
            </a:r>
            <a:endParaRPr sz="300">
              <a:solidFill>
                <a:schemeClr val="dk1"/>
              </a:solidFill>
            </a:endParaRPr>
          </a:p>
        </p:txBody>
      </p:sp>
      <p:sp>
        <p:nvSpPr>
          <p:cNvPr id="665" name="Google Shape;665;p54"/>
          <p:cNvSpPr txBox="1"/>
          <p:nvPr/>
        </p:nvSpPr>
        <p:spPr>
          <a:xfrm>
            <a:off x="347450" y="3058575"/>
            <a:ext cx="24768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Difficulty of Question</a:t>
            </a:r>
            <a:endParaRPr sz="300">
              <a:solidFill>
                <a:schemeClr val="accen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4" name="Shape 94"/>
        <p:cNvGrpSpPr/>
        <p:nvPr/>
      </p:nvGrpSpPr>
      <p:grpSpPr>
        <a:xfrm>
          <a:off x="0" y="0"/>
          <a:ext cx="0" cy="0"/>
          <a:chOff x="0" y="0"/>
          <a:chExt cx="0" cy="0"/>
        </a:xfrm>
      </p:grpSpPr>
      <p:grpSp>
        <p:nvGrpSpPr>
          <p:cNvPr id="95" name="Google Shape;95;p19"/>
          <p:cNvGrpSpPr/>
          <p:nvPr/>
        </p:nvGrpSpPr>
        <p:grpSpPr>
          <a:xfrm>
            <a:off x="-212108" y="-90359"/>
            <a:ext cx="1908216" cy="5225404"/>
            <a:chOff x="1026284" y="-180719"/>
            <a:chExt cx="3816432" cy="10450808"/>
          </a:xfrm>
        </p:grpSpPr>
        <p:sp>
          <p:nvSpPr>
            <p:cNvPr id="96" name="Google Shape;96;p19"/>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7" name="Google Shape;97;p19"/>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 name="Google Shape;98;p19"/>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 name="Google Shape;99;p19"/>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0" name="Google Shape;100;p19"/>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 name="Google Shape;101;p19"/>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 name="Google Shape;102;p19"/>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3" name="Google Shape;103;p19"/>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 name="Google Shape;104;p19"/>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 name="Google Shape;105;p19"/>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 name="Google Shape;106;p19"/>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7" name="Google Shape;107;p19"/>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 name="Google Shape;108;p19"/>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 name="Google Shape;109;p19"/>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0" name="Google Shape;110;p19"/>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11" name="Google Shape;111;p19"/>
          <p:cNvSpPr/>
          <p:nvPr/>
        </p:nvSpPr>
        <p:spPr>
          <a:xfrm>
            <a:off x="2942477" y="0"/>
            <a:ext cx="6201600" cy="51483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2" name="Google Shape;112;p1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13" name="Google Shape;113;p19"/>
          <p:cNvGrpSpPr/>
          <p:nvPr/>
        </p:nvGrpSpPr>
        <p:grpSpPr>
          <a:xfrm>
            <a:off x="514350" y="-534663"/>
            <a:ext cx="2428123" cy="5678163"/>
            <a:chOff x="0" y="-1425767"/>
            <a:chExt cx="6474995" cy="15141768"/>
          </a:xfrm>
        </p:grpSpPr>
        <p:pic>
          <p:nvPicPr>
            <p:cNvPr id="114" name="Google Shape;114;p19"/>
            <p:cNvPicPr preferRelativeResize="0"/>
            <p:nvPr/>
          </p:nvPicPr>
          <p:blipFill>
            <a:blip r:embed="rId3">
              <a:alphaModFix/>
            </a:blip>
            <a:stretch>
              <a:fillRect/>
            </a:stretch>
          </p:blipFill>
          <p:spPr>
            <a:xfrm>
              <a:off x="0" y="-1425767"/>
              <a:ext cx="6474995" cy="9709536"/>
            </a:xfrm>
            <a:prstGeom prst="rect">
              <a:avLst/>
            </a:prstGeom>
            <a:noFill/>
            <a:ln>
              <a:noFill/>
            </a:ln>
          </p:spPr>
        </p:pic>
        <p:pic>
          <p:nvPicPr>
            <p:cNvPr id="115" name="Google Shape;115;p19"/>
            <p:cNvPicPr preferRelativeResize="0"/>
            <p:nvPr/>
          </p:nvPicPr>
          <p:blipFill rotWithShape="1">
            <a:blip r:embed="rId4">
              <a:alphaModFix/>
            </a:blip>
            <a:srcRect b="0" l="15326" r="21728" t="0"/>
            <a:stretch/>
          </p:blipFill>
          <p:spPr>
            <a:xfrm>
              <a:off x="0" y="6858000"/>
              <a:ext cx="6474993" cy="6858001"/>
            </a:xfrm>
            <a:prstGeom prst="rect">
              <a:avLst/>
            </a:prstGeom>
            <a:noFill/>
            <a:ln>
              <a:noFill/>
            </a:ln>
          </p:spPr>
        </p:pic>
      </p:grpSp>
      <p:sp>
        <p:nvSpPr>
          <p:cNvPr id="116" name="Google Shape;116;p19"/>
          <p:cNvSpPr txBox="1"/>
          <p:nvPr/>
        </p:nvSpPr>
        <p:spPr>
          <a:xfrm>
            <a:off x="3651075" y="752300"/>
            <a:ext cx="4784400" cy="3850800"/>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800"/>
              </a:spcAft>
              <a:buNone/>
            </a:pPr>
            <a:r>
              <a:rPr b="1" lang="en" sz="2400">
                <a:solidFill>
                  <a:srgbClr val="363739"/>
                </a:solidFill>
                <a:latin typeface="Barlow"/>
                <a:ea typeface="Barlow"/>
                <a:cs typeface="Barlow"/>
                <a:sym typeface="Barlow"/>
              </a:rPr>
              <a:t>The purpose of our research was to identify the reasons in which the American professional workforce is quitting or resigning </a:t>
            </a:r>
            <a:r>
              <a:rPr b="1" lang="en" sz="2400" u="sng">
                <a:solidFill>
                  <a:srgbClr val="363739"/>
                </a:solidFill>
                <a:latin typeface="Barlow"/>
                <a:ea typeface="Barlow"/>
                <a:cs typeface="Barlow"/>
                <a:sym typeface="Barlow"/>
              </a:rPr>
              <a:t>voluntarily </a:t>
            </a:r>
            <a:r>
              <a:rPr b="1" lang="en" sz="2400">
                <a:solidFill>
                  <a:srgbClr val="363739"/>
                </a:solidFill>
                <a:latin typeface="Barlow"/>
                <a:ea typeface="Barlow"/>
                <a:cs typeface="Barlow"/>
                <a:sym typeface="Barlow"/>
              </a:rPr>
              <a:t>from their jobs at a more rapid pace in response to the COVID-19 pandemic.</a:t>
            </a:r>
            <a:endParaRPr b="1" sz="2400">
              <a:solidFill>
                <a:srgbClr val="363739"/>
              </a:solidFill>
              <a:latin typeface="Barlow"/>
              <a:ea typeface="Barlow"/>
              <a:cs typeface="Barlow"/>
              <a:sym typeface="Barlow"/>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69" name="Shape 669"/>
        <p:cNvGrpSpPr/>
        <p:nvPr/>
      </p:nvGrpSpPr>
      <p:grpSpPr>
        <a:xfrm>
          <a:off x="0" y="0"/>
          <a:ext cx="0" cy="0"/>
          <a:chOff x="0" y="0"/>
          <a:chExt cx="0" cy="0"/>
        </a:xfrm>
      </p:grpSpPr>
      <p:sp>
        <p:nvSpPr>
          <p:cNvPr id="670" name="Google Shape;670;p55"/>
          <p:cNvSpPr txBox="1"/>
          <p:nvPr/>
        </p:nvSpPr>
        <p:spPr>
          <a:xfrm>
            <a:off x="380800" y="177775"/>
            <a:ext cx="8427000" cy="112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Task 2: </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1300">
                <a:solidFill>
                  <a:schemeClr val="dk1"/>
                </a:solidFill>
                <a:latin typeface="Barlow"/>
                <a:ea typeface="Barlow"/>
                <a:cs typeface="Barlow"/>
                <a:sym typeface="Barlow"/>
              </a:rPr>
              <a:t>Explore the job description of a Sr. Product Manager, Amazon Dx position at Seattle, WA location. Speak your thoughts out loud. Once you’ve reviewed key insights to the job requirement, navigate to the direct job listing. You do not need to apply for the position. When you’ve navigated to the job listing, proceed to the next task.</a:t>
            </a:r>
            <a:endParaRPr b="1" sz="1300">
              <a:solidFill>
                <a:schemeClr val="dk1"/>
              </a:solidFill>
              <a:latin typeface="Barlow"/>
              <a:ea typeface="Barlow"/>
              <a:cs typeface="Barlow"/>
              <a:sym typeface="Barlow"/>
            </a:endParaRPr>
          </a:p>
        </p:txBody>
      </p:sp>
      <p:sp>
        <p:nvSpPr>
          <p:cNvPr id="671" name="Google Shape;671;p55"/>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72" name="Google Shape;672;p55"/>
          <p:cNvSpPr txBox="1"/>
          <p:nvPr/>
        </p:nvSpPr>
        <p:spPr>
          <a:xfrm>
            <a:off x="380800" y="1975375"/>
            <a:ext cx="12006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03:24</a:t>
            </a:r>
            <a:endParaRPr sz="300">
              <a:solidFill>
                <a:schemeClr val="accent1"/>
              </a:solidFill>
            </a:endParaRPr>
          </a:p>
        </p:txBody>
      </p:sp>
      <p:sp>
        <p:nvSpPr>
          <p:cNvPr id="673" name="Google Shape;673;p55"/>
          <p:cNvSpPr txBox="1"/>
          <p:nvPr/>
        </p:nvSpPr>
        <p:spPr>
          <a:xfrm>
            <a:off x="380800" y="2345805"/>
            <a:ext cx="13140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Time on task</a:t>
            </a:r>
            <a:endParaRPr sz="300">
              <a:solidFill>
                <a:schemeClr val="dk1"/>
              </a:solidFill>
            </a:endParaRPr>
          </a:p>
        </p:txBody>
      </p:sp>
      <p:sp>
        <p:nvSpPr>
          <p:cNvPr id="674" name="Google Shape;674;p55"/>
          <p:cNvSpPr txBox="1"/>
          <p:nvPr/>
        </p:nvSpPr>
        <p:spPr>
          <a:xfrm>
            <a:off x="1943874"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10</a:t>
            </a:r>
            <a:endParaRPr sz="300">
              <a:solidFill>
                <a:schemeClr val="accent1"/>
              </a:solidFill>
            </a:endParaRPr>
          </a:p>
        </p:txBody>
      </p:sp>
      <p:sp>
        <p:nvSpPr>
          <p:cNvPr id="675" name="Google Shape;675;p55"/>
          <p:cNvSpPr txBox="1"/>
          <p:nvPr/>
        </p:nvSpPr>
        <p:spPr>
          <a:xfrm>
            <a:off x="1943874"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Screens</a:t>
            </a:r>
            <a:endParaRPr sz="300">
              <a:solidFill>
                <a:schemeClr val="dk1"/>
              </a:solidFill>
            </a:endParaRPr>
          </a:p>
        </p:txBody>
      </p:sp>
      <p:sp>
        <p:nvSpPr>
          <p:cNvPr id="676" name="Google Shape;676;p55"/>
          <p:cNvSpPr txBox="1"/>
          <p:nvPr/>
        </p:nvSpPr>
        <p:spPr>
          <a:xfrm>
            <a:off x="3506948"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42</a:t>
            </a:r>
            <a:endParaRPr sz="300">
              <a:solidFill>
                <a:schemeClr val="accent1"/>
              </a:solidFill>
            </a:endParaRPr>
          </a:p>
        </p:txBody>
      </p:sp>
      <p:sp>
        <p:nvSpPr>
          <p:cNvPr id="677" name="Google Shape;677;p55"/>
          <p:cNvSpPr txBox="1"/>
          <p:nvPr/>
        </p:nvSpPr>
        <p:spPr>
          <a:xfrm>
            <a:off x="3506948"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Interactions</a:t>
            </a:r>
            <a:endParaRPr sz="300">
              <a:solidFill>
                <a:schemeClr val="dk1"/>
              </a:solidFill>
            </a:endParaRPr>
          </a:p>
        </p:txBody>
      </p:sp>
      <p:sp>
        <p:nvSpPr>
          <p:cNvPr id="678" name="Google Shape;678;p55"/>
          <p:cNvSpPr txBox="1"/>
          <p:nvPr/>
        </p:nvSpPr>
        <p:spPr>
          <a:xfrm>
            <a:off x="380800" y="1610775"/>
            <a:ext cx="14919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Averages</a:t>
            </a:r>
            <a:endParaRPr sz="300">
              <a:solidFill>
                <a:schemeClr val="accent1"/>
              </a:solidFill>
            </a:endParaRPr>
          </a:p>
        </p:txBody>
      </p:sp>
      <p:sp>
        <p:nvSpPr>
          <p:cNvPr id="679" name="Google Shape;679;p55"/>
          <p:cNvSpPr txBox="1"/>
          <p:nvPr/>
        </p:nvSpPr>
        <p:spPr>
          <a:xfrm>
            <a:off x="347450" y="3499375"/>
            <a:ext cx="4455900" cy="1049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en" sz="3100">
                <a:solidFill>
                  <a:schemeClr val="accent1"/>
                </a:solidFill>
                <a:latin typeface="Barlow"/>
                <a:ea typeface="Barlow"/>
                <a:cs typeface="Barlow"/>
                <a:sym typeface="Barlow"/>
              </a:rPr>
              <a:t>Somewhat Easy (2,3,4)</a:t>
            </a:r>
            <a:endParaRPr sz="300">
              <a:solidFill>
                <a:schemeClr val="accent1"/>
              </a:solidFill>
            </a:endParaRPr>
          </a:p>
          <a:p>
            <a:pPr indent="0" lvl="0" marL="0" marR="0" rtl="0" algn="l">
              <a:lnSpc>
                <a:spcPct val="120000"/>
              </a:lnSpc>
              <a:spcBef>
                <a:spcPts val="0"/>
              </a:spcBef>
              <a:spcAft>
                <a:spcPts val="0"/>
              </a:spcAft>
              <a:buNone/>
            </a:pPr>
            <a:r>
              <a:t/>
            </a:r>
            <a:endParaRPr b="1" sz="3100">
              <a:solidFill>
                <a:schemeClr val="accent1"/>
              </a:solidFill>
              <a:latin typeface="Barlow"/>
              <a:ea typeface="Barlow"/>
              <a:cs typeface="Barlow"/>
              <a:sym typeface="Barlow"/>
            </a:endParaRPr>
          </a:p>
        </p:txBody>
      </p:sp>
      <p:sp>
        <p:nvSpPr>
          <p:cNvPr id="680" name="Google Shape;680;p55"/>
          <p:cNvSpPr txBox="1"/>
          <p:nvPr/>
        </p:nvSpPr>
        <p:spPr>
          <a:xfrm>
            <a:off x="347450" y="4098400"/>
            <a:ext cx="32085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One participant described the task is confusing.</a:t>
            </a:r>
            <a:endParaRPr sz="300">
              <a:solidFill>
                <a:schemeClr val="dk1"/>
              </a:solidFill>
            </a:endParaRPr>
          </a:p>
        </p:txBody>
      </p:sp>
      <p:sp>
        <p:nvSpPr>
          <p:cNvPr id="681" name="Google Shape;681;p55"/>
          <p:cNvSpPr txBox="1"/>
          <p:nvPr/>
        </p:nvSpPr>
        <p:spPr>
          <a:xfrm>
            <a:off x="347450" y="3058575"/>
            <a:ext cx="24768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Difficulty of Question</a:t>
            </a:r>
            <a:endParaRPr sz="300">
              <a:solidFill>
                <a:schemeClr val="accent1"/>
              </a:solidFill>
            </a:endParaRPr>
          </a:p>
        </p:txBody>
      </p:sp>
      <p:pic>
        <p:nvPicPr>
          <p:cNvPr id="682" name="Google Shape;682;p55" title="Points scored"/>
          <p:cNvPicPr preferRelativeResize="0"/>
          <p:nvPr/>
        </p:nvPicPr>
        <p:blipFill>
          <a:blip r:embed="rId3">
            <a:alphaModFix/>
          </a:blip>
          <a:stretch>
            <a:fillRect/>
          </a:stretch>
        </p:blipFill>
        <p:spPr>
          <a:xfrm>
            <a:off x="5623550" y="3291873"/>
            <a:ext cx="2476800" cy="1531477"/>
          </a:xfrm>
          <a:prstGeom prst="rect">
            <a:avLst/>
          </a:prstGeom>
          <a:noFill/>
          <a:ln>
            <a:noFill/>
          </a:ln>
        </p:spPr>
      </p:pic>
      <p:pic>
        <p:nvPicPr>
          <p:cNvPr id="683" name="Google Shape;683;p55" title="Points scored"/>
          <p:cNvPicPr preferRelativeResize="0"/>
          <p:nvPr/>
        </p:nvPicPr>
        <p:blipFill>
          <a:blip r:embed="rId4">
            <a:alphaModFix/>
          </a:blip>
          <a:stretch>
            <a:fillRect/>
          </a:stretch>
        </p:blipFill>
        <p:spPr>
          <a:xfrm>
            <a:off x="5623538" y="1658562"/>
            <a:ext cx="2330649" cy="144112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687" name="Shape 687"/>
        <p:cNvGrpSpPr/>
        <p:nvPr/>
      </p:nvGrpSpPr>
      <p:grpSpPr>
        <a:xfrm>
          <a:off x="0" y="0"/>
          <a:ext cx="0" cy="0"/>
          <a:chOff x="0" y="0"/>
          <a:chExt cx="0" cy="0"/>
        </a:xfrm>
      </p:grpSpPr>
      <p:sp>
        <p:nvSpPr>
          <p:cNvPr id="688" name="Google Shape;688;p56"/>
          <p:cNvSpPr txBox="1"/>
          <p:nvPr/>
        </p:nvSpPr>
        <p:spPr>
          <a:xfrm>
            <a:off x="380800" y="177775"/>
            <a:ext cx="8427000" cy="6435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2400">
                <a:solidFill>
                  <a:schemeClr val="accent1"/>
                </a:solidFill>
                <a:latin typeface="Barlow"/>
                <a:ea typeface="Barlow"/>
                <a:cs typeface="Barlow"/>
                <a:sym typeface="Barlow"/>
              </a:rPr>
              <a:t>Task 3:</a:t>
            </a:r>
            <a:endParaRPr b="1" sz="2400">
              <a:solidFill>
                <a:schemeClr val="accent1"/>
              </a:solidFill>
              <a:latin typeface="Barlow"/>
              <a:ea typeface="Barlow"/>
              <a:cs typeface="Barlow"/>
              <a:sym typeface="Barlow"/>
            </a:endParaRPr>
          </a:p>
          <a:p>
            <a:pPr indent="0" lvl="0" marL="0" marR="0" rtl="0" algn="l">
              <a:lnSpc>
                <a:spcPct val="120000"/>
              </a:lnSpc>
              <a:spcBef>
                <a:spcPts val="0"/>
              </a:spcBef>
              <a:spcAft>
                <a:spcPts val="0"/>
              </a:spcAft>
              <a:buNone/>
            </a:pPr>
            <a:r>
              <a:rPr b="1" lang="en" sz="1300">
                <a:solidFill>
                  <a:schemeClr val="dk1"/>
                </a:solidFill>
                <a:latin typeface="Barlow"/>
                <a:ea typeface="Barlow"/>
                <a:cs typeface="Barlow"/>
                <a:sym typeface="Barlow"/>
              </a:rPr>
              <a:t>Find a blog post of interest. Speak your thoughts out loud as you look.</a:t>
            </a:r>
            <a:endParaRPr b="1" sz="1300">
              <a:solidFill>
                <a:schemeClr val="dk1"/>
              </a:solidFill>
              <a:latin typeface="Barlow"/>
              <a:ea typeface="Barlow"/>
              <a:cs typeface="Barlow"/>
              <a:sym typeface="Barlow"/>
            </a:endParaRPr>
          </a:p>
        </p:txBody>
      </p:sp>
      <p:sp>
        <p:nvSpPr>
          <p:cNvPr id="689" name="Google Shape;689;p5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690" name="Google Shape;690;p56"/>
          <p:cNvSpPr txBox="1"/>
          <p:nvPr/>
        </p:nvSpPr>
        <p:spPr>
          <a:xfrm>
            <a:off x="380800" y="1975375"/>
            <a:ext cx="12006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01:22</a:t>
            </a:r>
            <a:endParaRPr sz="300">
              <a:solidFill>
                <a:schemeClr val="accent1"/>
              </a:solidFill>
            </a:endParaRPr>
          </a:p>
        </p:txBody>
      </p:sp>
      <p:sp>
        <p:nvSpPr>
          <p:cNvPr id="691" name="Google Shape;691;p56"/>
          <p:cNvSpPr txBox="1"/>
          <p:nvPr/>
        </p:nvSpPr>
        <p:spPr>
          <a:xfrm>
            <a:off x="380800" y="2345805"/>
            <a:ext cx="13140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Time on task</a:t>
            </a:r>
            <a:endParaRPr sz="300">
              <a:solidFill>
                <a:schemeClr val="dk1"/>
              </a:solidFill>
            </a:endParaRPr>
          </a:p>
        </p:txBody>
      </p:sp>
      <p:sp>
        <p:nvSpPr>
          <p:cNvPr id="692" name="Google Shape;692;p56"/>
          <p:cNvSpPr txBox="1"/>
          <p:nvPr/>
        </p:nvSpPr>
        <p:spPr>
          <a:xfrm>
            <a:off x="1943874"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4</a:t>
            </a:r>
            <a:endParaRPr sz="300">
              <a:solidFill>
                <a:schemeClr val="accent1"/>
              </a:solidFill>
            </a:endParaRPr>
          </a:p>
        </p:txBody>
      </p:sp>
      <p:sp>
        <p:nvSpPr>
          <p:cNvPr id="693" name="Google Shape;693;p56"/>
          <p:cNvSpPr txBox="1"/>
          <p:nvPr/>
        </p:nvSpPr>
        <p:spPr>
          <a:xfrm>
            <a:off x="1943874"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Screens</a:t>
            </a:r>
            <a:endParaRPr sz="300">
              <a:solidFill>
                <a:schemeClr val="dk1"/>
              </a:solidFill>
            </a:endParaRPr>
          </a:p>
        </p:txBody>
      </p:sp>
      <p:sp>
        <p:nvSpPr>
          <p:cNvPr id="694" name="Google Shape;694;p56"/>
          <p:cNvSpPr txBox="1"/>
          <p:nvPr/>
        </p:nvSpPr>
        <p:spPr>
          <a:xfrm>
            <a:off x="3506948" y="1975364"/>
            <a:ext cx="984300" cy="477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100">
                <a:solidFill>
                  <a:schemeClr val="accent1"/>
                </a:solidFill>
                <a:latin typeface="Barlow"/>
                <a:ea typeface="Barlow"/>
                <a:cs typeface="Barlow"/>
                <a:sym typeface="Barlow"/>
              </a:rPr>
              <a:t>6</a:t>
            </a:r>
            <a:endParaRPr sz="300">
              <a:solidFill>
                <a:schemeClr val="accent1"/>
              </a:solidFill>
            </a:endParaRPr>
          </a:p>
        </p:txBody>
      </p:sp>
      <p:sp>
        <p:nvSpPr>
          <p:cNvPr id="695" name="Google Shape;695;p56"/>
          <p:cNvSpPr txBox="1"/>
          <p:nvPr/>
        </p:nvSpPr>
        <p:spPr>
          <a:xfrm>
            <a:off x="3506948" y="2345809"/>
            <a:ext cx="9843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Interactions</a:t>
            </a:r>
            <a:endParaRPr sz="300">
              <a:solidFill>
                <a:schemeClr val="dk1"/>
              </a:solidFill>
            </a:endParaRPr>
          </a:p>
        </p:txBody>
      </p:sp>
      <p:sp>
        <p:nvSpPr>
          <p:cNvPr id="696" name="Google Shape;696;p56"/>
          <p:cNvSpPr txBox="1"/>
          <p:nvPr/>
        </p:nvSpPr>
        <p:spPr>
          <a:xfrm>
            <a:off x="380800" y="1610775"/>
            <a:ext cx="14919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Averages</a:t>
            </a:r>
            <a:endParaRPr sz="300">
              <a:solidFill>
                <a:schemeClr val="accent1"/>
              </a:solidFill>
            </a:endParaRPr>
          </a:p>
        </p:txBody>
      </p:sp>
      <p:sp>
        <p:nvSpPr>
          <p:cNvPr id="697" name="Google Shape;697;p56"/>
          <p:cNvSpPr txBox="1"/>
          <p:nvPr/>
        </p:nvSpPr>
        <p:spPr>
          <a:xfrm>
            <a:off x="347450" y="3499375"/>
            <a:ext cx="4455900" cy="10497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b="1" lang="en" sz="3100">
                <a:solidFill>
                  <a:schemeClr val="accent1"/>
                </a:solidFill>
                <a:latin typeface="Barlow"/>
                <a:ea typeface="Barlow"/>
                <a:cs typeface="Barlow"/>
                <a:sym typeface="Barlow"/>
              </a:rPr>
              <a:t>Very Easy (5)</a:t>
            </a:r>
            <a:endParaRPr sz="300">
              <a:solidFill>
                <a:schemeClr val="accent1"/>
              </a:solidFill>
            </a:endParaRPr>
          </a:p>
          <a:p>
            <a:pPr indent="0" lvl="0" marL="0" marR="0" rtl="0" algn="l">
              <a:lnSpc>
                <a:spcPct val="120000"/>
              </a:lnSpc>
              <a:spcBef>
                <a:spcPts val="0"/>
              </a:spcBef>
              <a:spcAft>
                <a:spcPts val="0"/>
              </a:spcAft>
              <a:buNone/>
            </a:pPr>
            <a:r>
              <a:t/>
            </a:r>
            <a:endParaRPr b="1" sz="3100">
              <a:solidFill>
                <a:schemeClr val="accent1"/>
              </a:solidFill>
              <a:latin typeface="Barlow"/>
              <a:ea typeface="Barlow"/>
              <a:cs typeface="Barlow"/>
              <a:sym typeface="Barlow"/>
            </a:endParaRPr>
          </a:p>
        </p:txBody>
      </p:sp>
      <p:sp>
        <p:nvSpPr>
          <p:cNvPr id="698" name="Google Shape;698;p56"/>
          <p:cNvSpPr txBox="1"/>
          <p:nvPr/>
        </p:nvSpPr>
        <p:spPr>
          <a:xfrm>
            <a:off x="347450" y="4098400"/>
            <a:ext cx="3159600" cy="1848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200">
                <a:solidFill>
                  <a:schemeClr val="dk1"/>
                </a:solidFill>
                <a:latin typeface="Barlow Medium"/>
                <a:ea typeface="Barlow Medium"/>
                <a:cs typeface="Barlow Medium"/>
                <a:sym typeface="Barlow Medium"/>
              </a:rPr>
              <a:t>All participants described the task in this way.</a:t>
            </a:r>
            <a:endParaRPr sz="300">
              <a:solidFill>
                <a:schemeClr val="dk1"/>
              </a:solidFill>
            </a:endParaRPr>
          </a:p>
        </p:txBody>
      </p:sp>
      <p:sp>
        <p:nvSpPr>
          <p:cNvPr id="699" name="Google Shape;699;p56"/>
          <p:cNvSpPr txBox="1"/>
          <p:nvPr/>
        </p:nvSpPr>
        <p:spPr>
          <a:xfrm>
            <a:off x="347450" y="3058575"/>
            <a:ext cx="2476800" cy="277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1800">
                <a:solidFill>
                  <a:schemeClr val="accent1"/>
                </a:solidFill>
                <a:latin typeface="Barlow"/>
                <a:ea typeface="Barlow"/>
                <a:cs typeface="Barlow"/>
                <a:sym typeface="Barlow"/>
              </a:rPr>
              <a:t>Difficulty of Question</a:t>
            </a:r>
            <a:endParaRPr sz="300">
              <a:solidFill>
                <a:schemeClr val="accent1"/>
              </a:solidFill>
            </a:endParaRPr>
          </a:p>
        </p:txBody>
      </p:sp>
      <p:pic>
        <p:nvPicPr>
          <p:cNvPr id="700" name="Google Shape;700;p56" title="Points scored"/>
          <p:cNvPicPr preferRelativeResize="0"/>
          <p:nvPr/>
        </p:nvPicPr>
        <p:blipFill>
          <a:blip r:embed="rId3">
            <a:alphaModFix/>
          </a:blip>
          <a:stretch>
            <a:fillRect/>
          </a:stretch>
        </p:blipFill>
        <p:spPr>
          <a:xfrm>
            <a:off x="4931951" y="1975375"/>
            <a:ext cx="3875850" cy="2396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04" name="Shape 704"/>
        <p:cNvGrpSpPr/>
        <p:nvPr/>
      </p:nvGrpSpPr>
      <p:grpSpPr>
        <a:xfrm>
          <a:off x="0" y="0"/>
          <a:ext cx="0" cy="0"/>
          <a:chOff x="0" y="0"/>
          <a:chExt cx="0" cy="0"/>
        </a:xfrm>
      </p:grpSpPr>
      <p:pic>
        <p:nvPicPr>
          <p:cNvPr id="705" name="Google Shape;705;p57"/>
          <p:cNvPicPr preferRelativeResize="0"/>
          <p:nvPr/>
        </p:nvPicPr>
        <p:blipFill rotWithShape="1">
          <a:blip r:embed="rId3">
            <a:alphaModFix/>
          </a:blip>
          <a:srcRect b="0" l="0" r="0" t="81482"/>
          <a:stretch/>
        </p:blipFill>
        <p:spPr>
          <a:xfrm flipH="1" rot="-5400000">
            <a:off x="7047697" y="1441265"/>
            <a:ext cx="3537567" cy="655037"/>
          </a:xfrm>
          <a:prstGeom prst="rect">
            <a:avLst/>
          </a:prstGeom>
          <a:noFill/>
          <a:ln>
            <a:noFill/>
          </a:ln>
        </p:spPr>
      </p:pic>
      <p:grpSp>
        <p:nvGrpSpPr>
          <p:cNvPr id="706" name="Google Shape;706;p57"/>
          <p:cNvGrpSpPr/>
          <p:nvPr/>
        </p:nvGrpSpPr>
        <p:grpSpPr>
          <a:xfrm>
            <a:off x="6900434" y="159254"/>
            <a:ext cx="1112258" cy="1111790"/>
            <a:chOff x="1028700" y="4564384"/>
            <a:chExt cx="1006842" cy="942434"/>
          </a:xfrm>
        </p:grpSpPr>
        <p:sp>
          <p:nvSpPr>
            <p:cNvPr id="707" name="Google Shape;707;p57"/>
            <p:cNvSpPr/>
            <p:nvPr/>
          </p:nvSpPr>
          <p:spPr>
            <a:xfrm>
              <a:off x="1028700" y="4926696"/>
              <a:ext cx="218499" cy="580122"/>
            </a:xfrm>
            <a:custGeom>
              <a:rect b="b" l="l" r="r" t="t"/>
              <a:pathLst>
                <a:path extrusionOk="0" h="580122" w="218499">
                  <a:moveTo>
                    <a:pt x="0" y="580123"/>
                  </a:moveTo>
                  <a:cubicBezTo>
                    <a:pt x="0" y="385440"/>
                    <a:pt x="0" y="193300"/>
                    <a:pt x="0" y="0"/>
                  </a:cubicBezTo>
                  <a:cubicBezTo>
                    <a:pt x="73104" y="0"/>
                    <a:pt x="145002" y="0"/>
                    <a:pt x="218499" y="0"/>
                  </a:cubicBezTo>
                  <a:cubicBezTo>
                    <a:pt x="218499" y="193591"/>
                    <a:pt x="218499" y="386292"/>
                    <a:pt x="218499" y="580123"/>
                  </a:cubicBezTo>
                  <a:cubicBezTo>
                    <a:pt x="145303" y="580123"/>
                    <a:pt x="73380" y="580123"/>
                    <a:pt x="0" y="580123"/>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08" name="Google Shape;708;p57"/>
            <p:cNvSpPr/>
            <p:nvPr/>
          </p:nvSpPr>
          <p:spPr>
            <a:xfrm>
              <a:off x="1345596" y="4564384"/>
              <a:ext cx="689946" cy="920464"/>
            </a:xfrm>
            <a:custGeom>
              <a:rect b="b" l="l" r="r" t="t"/>
              <a:pathLst>
                <a:path extrusionOk="0" h="920464" w="689946">
                  <a:moveTo>
                    <a:pt x="403957" y="920464"/>
                  </a:moveTo>
                  <a:cubicBezTo>
                    <a:pt x="337360" y="920464"/>
                    <a:pt x="269180" y="919786"/>
                    <a:pt x="200119" y="918436"/>
                  </a:cubicBezTo>
                  <a:cubicBezTo>
                    <a:pt x="138450" y="917220"/>
                    <a:pt x="81984" y="894167"/>
                    <a:pt x="27375" y="871876"/>
                  </a:cubicBezTo>
                  <a:lnTo>
                    <a:pt x="18743" y="868351"/>
                  </a:lnTo>
                  <a:cubicBezTo>
                    <a:pt x="7176" y="863650"/>
                    <a:pt x="811" y="847046"/>
                    <a:pt x="660" y="836864"/>
                  </a:cubicBezTo>
                  <a:cubicBezTo>
                    <a:pt x="-47" y="788304"/>
                    <a:pt x="26" y="738970"/>
                    <a:pt x="98" y="691255"/>
                  </a:cubicBezTo>
                  <a:lnTo>
                    <a:pt x="244" y="582557"/>
                  </a:lnTo>
                  <a:cubicBezTo>
                    <a:pt x="368" y="521327"/>
                    <a:pt x="491" y="458017"/>
                    <a:pt x="3" y="395778"/>
                  </a:cubicBezTo>
                  <a:cubicBezTo>
                    <a:pt x="-154" y="375387"/>
                    <a:pt x="5700" y="360240"/>
                    <a:pt x="19585" y="345139"/>
                  </a:cubicBezTo>
                  <a:cubicBezTo>
                    <a:pt x="49448" y="312649"/>
                    <a:pt x="79312" y="279095"/>
                    <a:pt x="108194" y="246645"/>
                  </a:cubicBezTo>
                  <a:cubicBezTo>
                    <a:pt x="128634" y="223676"/>
                    <a:pt x="149074" y="200706"/>
                    <a:pt x="169694" y="177900"/>
                  </a:cubicBezTo>
                  <a:cubicBezTo>
                    <a:pt x="182687" y="163521"/>
                    <a:pt x="187766" y="150257"/>
                    <a:pt x="186666" y="133553"/>
                  </a:cubicBezTo>
                  <a:cubicBezTo>
                    <a:pt x="185207" y="111290"/>
                    <a:pt x="185752" y="88780"/>
                    <a:pt x="186279" y="67016"/>
                  </a:cubicBezTo>
                  <a:lnTo>
                    <a:pt x="186554" y="54884"/>
                  </a:lnTo>
                  <a:cubicBezTo>
                    <a:pt x="186913" y="37704"/>
                    <a:pt x="192548" y="23527"/>
                    <a:pt x="202847" y="13877"/>
                  </a:cubicBezTo>
                  <a:cubicBezTo>
                    <a:pt x="213292" y="4094"/>
                    <a:pt x="228024" y="-669"/>
                    <a:pt x="245799" y="76"/>
                  </a:cubicBezTo>
                  <a:cubicBezTo>
                    <a:pt x="332275" y="3785"/>
                    <a:pt x="405455" y="75102"/>
                    <a:pt x="412398" y="162434"/>
                  </a:cubicBezTo>
                  <a:cubicBezTo>
                    <a:pt x="415754" y="204769"/>
                    <a:pt x="409288" y="248707"/>
                    <a:pt x="392620" y="296757"/>
                  </a:cubicBezTo>
                  <a:cubicBezTo>
                    <a:pt x="390728" y="302227"/>
                    <a:pt x="389241" y="308077"/>
                    <a:pt x="387602" y="314734"/>
                  </a:cubicBezTo>
                  <a:lnTo>
                    <a:pt x="406505" y="314734"/>
                  </a:lnTo>
                  <a:cubicBezTo>
                    <a:pt x="423061" y="314734"/>
                    <a:pt x="439623" y="314807"/>
                    <a:pt x="456186" y="314879"/>
                  </a:cubicBezTo>
                  <a:cubicBezTo>
                    <a:pt x="493626" y="315048"/>
                    <a:pt x="532352" y="315221"/>
                    <a:pt x="570337" y="314487"/>
                  </a:cubicBezTo>
                  <a:cubicBezTo>
                    <a:pt x="624710" y="313338"/>
                    <a:pt x="662189" y="335411"/>
                    <a:pt x="681013" y="379791"/>
                  </a:cubicBezTo>
                  <a:cubicBezTo>
                    <a:pt x="698866" y="421880"/>
                    <a:pt x="689847" y="462523"/>
                    <a:pt x="654966" y="497579"/>
                  </a:cubicBezTo>
                  <a:cubicBezTo>
                    <a:pt x="679150" y="552180"/>
                    <a:pt x="674610" y="582568"/>
                    <a:pt x="635104" y="629588"/>
                  </a:cubicBezTo>
                  <a:cubicBezTo>
                    <a:pt x="636726" y="632956"/>
                    <a:pt x="638359" y="636396"/>
                    <a:pt x="639846" y="639910"/>
                  </a:cubicBezTo>
                  <a:cubicBezTo>
                    <a:pt x="655264" y="676367"/>
                    <a:pt x="654158" y="707489"/>
                    <a:pt x="636658" y="729926"/>
                  </a:cubicBezTo>
                  <a:cubicBezTo>
                    <a:pt x="618659" y="752990"/>
                    <a:pt x="619052" y="771493"/>
                    <a:pt x="626304" y="799629"/>
                  </a:cubicBezTo>
                  <a:cubicBezTo>
                    <a:pt x="633224" y="826459"/>
                    <a:pt x="626893" y="855295"/>
                    <a:pt x="608933" y="878751"/>
                  </a:cubicBezTo>
                  <a:cubicBezTo>
                    <a:pt x="589643" y="903945"/>
                    <a:pt x="559600" y="919232"/>
                    <a:pt x="528563" y="919646"/>
                  </a:cubicBezTo>
                  <a:cubicBezTo>
                    <a:pt x="487784" y="920190"/>
                    <a:pt x="446190" y="920464"/>
                    <a:pt x="403957" y="920464"/>
                  </a:cubicBezTo>
                  <a:close/>
                  <a:moveTo>
                    <a:pt x="242083" y="22950"/>
                  </a:moveTo>
                  <a:cubicBezTo>
                    <a:pt x="231914" y="22950"/>
                    <a:pt x="224017" y="25522"/>
                    <a:pt x="218579" y="30615"/>
                  </a:cubicBezTo>
                  <a:cubicBezTo>
                    <a:pt x="212809" y="36017"/>
                    <a:pt x="209773" y="44344"/>
                    <a:pt x="209543" y="55366"/>
                  </a:cubicBezTo>
                  <a:lnTo>
                    <a:pt x="209256" y="67565"/>
                  </a:lnTo>
                  <a:cubicBezTo>
                    <a:pt x="208746" y="88825"/>
                    <a:pt x="208218" y="110814"/>
                    <a:pt x="209610" y="132051"/>
                  </a:cubicBezTo>
                  <a:cubicBezTo>
                    <a:pt x="211108" y="154914"/>
                    <a:pt x="203846" y="174370"/>
                    <a:pt x="186756" y="193276"/>
                  </a:cubicBezTo>
                  <a:cubicBezTo>
                    <a:pt x="166181" y="216043"/>
                    <a:pt x="145780" y="238968"/>
                    <a:pt x="125373" y="261892"/>
                  </a:cubicBezTo>
                  <a:cubicBezTo>
                    <a:pt x="96436" y="294410"/>
                    <a:pt x="66510" y="328031"/>
                    <a:pt x="36523" y="360661"/>
                  </a:cubicBezTo>
                  <a:cubicBezTo>
                    <a:pt x="26673" y="371375"/>
                    <a:pt x="22879" y="381170"/>
                    <a:pt x="22992" y="395599"/>
                  </a:cubicBezTo>
                  <a:cubicBezTo>
                    <a:pt x="23480" y="457950"/>
                    <a:pt x="23356" y="521321"/>
                    <a:pt x="23233" y="582602"/>
                  </a:cubicBezTo>
                  <a:lnTo>
                    <a:pt x="23087" y="691289"/>
                  </a:lnTo>
                  <a:cubicBezTo>
                    <a:pt x="23014" y="738908"/>
                    <a:pt x="22941" y="788152"/>
                    <a:pt x="23648" y="836528"/>
                  </a:cubicBezTo>
                  <a:cubicBezTo>
                    <a:pt x="23699" y="840204"/>
                    <a:pt x="26578" y="846222"/>
                    <a:pt x="28161" y="847494"/>
                  </a:cubicBezTo>
                  <a:lnTo>
                    <a:pt x="36074" y="850627"/>
                  </a:lnTo>
                  <a:cubicBezTo>
                    <a:pt x="88735" y="872128"/>
                    <a:pt x="143187" y="894357"/>
                    <a:pt x="200568" y="895484"/>
                  </a:cubicBezTo>
                  <a:cubicBezTo>
                    <a:pt x="313170" y="897686"/>
                    <a:pt x="423409" y="898089"/>
                    <a:pt x="528260" y="896694"/>
                  </a:cubicBezTo>
                  <a:cubicBezTo>
                    <a:pt x="552298" y="896374"/>
                    <a:pt x="575629" y="884456"/>
                    <a:pt x="590670" y="864809"/>
                  </a:cubicBezTo>
                  <a:cubicBezTo>
                    <a:pt x="604320" y="846990"/>
                    <a:pt x="609191" y="825315"/>
                    <a:pt x="604045" y="805356"/>
                  </a:cubicBezTo>
                  <a:cubicBezTo>
                    <a:pt x="595553" y="772418"/>
                    <a:pt x="595009" y="745952"/>
                    <a:pt x="618519" y="715816"/>
                  </a:cubicBezTo>
                  <a:cubicBezTo>
                    <a:pt x="630771" y="700115"/>
                    <a:pt x="630822" y="677577"/>
                    <a:pt x="618665" y="648836"/>
                  </a:cubicBezTo>
                  <a:cubicBezTo>
                    <a:pt x="617088" y="645099"/>
                    <a:pt x="615314" y="641445"/>
                    <a:pt x="613591" y="637892"/>
                  </a:cubicBezTo>
                  <a:lnTo>
                    <a:pt x="611094" y="632681"/>
                  </a:lnTo>
                  <a:cubicBezTo>
                    <a:pt x="609158" y="628562"/>
                    <a:pt x="609842" y="623687"/>
                    <a:pt x="612839" y="620258"/>
                  </a:cubicBezTo>
                  <a:cubicBezTo>
                    <a:pt x="652553" y="574830"/>
                    <a:pt x="655825" y="553654"/>
                    <a:pt x="631276" y="501008"/>
                  </a:cubicBezTo>
                  <a:cubicBezTo>
                    <a:pt x="629766" y="497764"/>
                    <a:pt x="629856" y="493998"/>
                    <a:pt x="631523" y="490832"/>
                  </a:cubicBezTo>
                  <a:cubicBezTo>
                    <a:pt x="632342" y="488932"/>
                    <a:pt x="633420" y="486456"/>
                    <a:pt x="635766" y="484220"/>
                  </a:cubicBezTo>
                  <a:cubicBezTo>
                    <a:pt x="666735" y="454779"/>
                    <a:pt x="674610" y="423550"/>
                    <a:pt x="659843" y="388746"/>
                  </a:cubicBezTo>
                  <a:cubicBezTo>
                    <a:pt x="644628" y="352872"/>
                    <a:pt x="616476" y="336627"/>
                    <a:pt x="570780" y="337440"/>
                  </a:cubicBezTo>
                  <a:cubicBezTo>
                    <a:pt x="532520" y="338174"/>
                    <a:pt x="493654" y="338000"/>
                    <a:pt x="456085" y="337832"/>
                  </a:cubicBezTo>
                  <a:cubicBezTo>
                    <a:pt x="439556" y="337759"/>
                    <a:pt x="423028" y="337686"/>
                    <a:pt x="406499" y="337686"/>
                  </a:cubicBezTo>
                  <a:lnTo>
                    <a:pt x="372858" y="337686"/>
                  </a:lnTo>
                  <a:cubicBezTo>
                    <a:pt x="369294" y="337686"/>
                    <a:pt x="365927" y="336033"/>
                    <a:pt x="363755" y="333214"/>
                  </a:cubicBezTo>
                  <a:cubicBezTo>
                    <a:pt x="361577" y="330396"/>
                    <a:pt x="360836" y="326725"/>
                    <a:pt x="361746" y="323279"/>
                  </a:cubicBezTo>
                  <a:cubicBezTo>
                    <a:pt x="362902" y="318908"/>
                    <a:pt x="363890" y="314879"/>
                    <a:pt x="364821" y="311097"/>
                  </a:cubicBezTo>
                  <a:cubicBezTo>
                    <a:pt x="366786" y="303118"/>
                    <a:pt x="368480" y="296225"/>
                    <a:pt x="370894" y="289254"/>
                  </a:cubicBezTo>
                  <a:cubicBezTo>
                    <a:pt x="386721" y="243624"/>
                    <a:pt x="392625" y="203906"/>
                    <a:pt x="389477" y="164250"/>
                  </a:cubicBezTo>
                  <a:cubicBezTo>
                    <a:pt x="383438" y="88271"/>
                    <a:pt x="319894" y="26228"/>
                    <a:pt x="244811" y="23006"/>
                  </a:cubicBezTo>
                  <a:cubicBezTo>
                    <a:pt x="243885" y="22966"/>
                    <a:pt x="242976" y="22950"/>
                    <a:pt x="242083" y="2295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09" name="Google Shape;709;p57"/>
            <p:cNvSpPr/>
            <p:nvPr/>
          </p:nvSpPr>
          <p:spPr>
            <a:xfrm flipH="1" rot="10800000">
              <a:off x="1070574" y="4861938"/>
              <a:ext cx="241485" cy="603074"/>
            </a:xfrm>
            <a:custGeom>
              <a:rect b="b" l="l" r="r" t="t"/>
              <a:pathLst>
                <a:path extrusionOk="0" h="603074" w="241485">
                  <a:moveTo>
                    <a:pt x="229991" y="603074"/>
                  </a:moveTo>
                  <a:lnTo>
                    <a:pt x="11494" y="603074"/>
                  </a:lnTo>
                  <a:cubicBezTo>
                    <a:pt x="5147" y="603074"/>
                    <a:pt x="0" y="597936"/>
                    <a:pt x="0" y="591598"/>
                  </a:cubicBezTo>
                  <a:lnTo>
                    <a:pt x="0" y="11476"/>
                  </a:lnTo>
                  <a:cubicBezTo>
                    <a:pt x="0" y="5138"/>
                    <a:pt x="5147" y="0"/>
                    <a:pt x="11494" y="0"/>
                  </a:cubicBezTo>
                  <a:lnTo>
                    <a:pt x="229991" y="0"/>
                  </a:lnTo>
                  <a:cubicBezTo>
                    <a:pt x="236339" y="0"/>
                    <a:pt x="241485" y="5138"/>
                    <a:pt x="241485" y="11476"/>
                  </a:cubicBezTo>
                  <a:lnTo>
                    <a:pt x="241485" y="591598"/>
                  </a:lnTo>
                  <a:cubicBezTo>
                    <a:pt x="241485" y="597936"/>
                    <a:pt x="236339" y="603074"/>
                    <a:pt x="229991" y="603074"/>
                  </a:cubicBezTo>
                  <a:close/>
                  <a:moveTo>
                    <a:pt x="22988" y="580122"/>
                  </a:moveTo>
                  <a:lnTo>
                    <a:pt x="218497" y="580122"/>
                  </a:lnTo>
                  <a:lnTo>
                    <a:pt x="218497" y="22952"/>
                  </a:lnTo>
                  <a:lnTo>
                    <a:pt x="22988" y="22952"/>
                  </a:lnTo>
                  <a:lnTo>
                    <a:pt x="22988" y="580122"/>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710" name="Google Shape;710;p57"/>
          <p:cNvPicPr preferRelativeResize="0"/>
          <p:nvPr/>
        </p:nvPicPr>
        <p:blipFill rotWithShape="1">
          <a:blip r:embed="rId4">
            <a:alphaModFix/>
          </a:blip>
          <a:srcRect b="0" l="0" r="0" t="81482"/>
          <a:stretch/>
        </p:blipFill>
        <p:spPr>
          <a:xfrm flipH="1" rot="-5400000">
            <a:off x="7047697" y="4977502"/>
            <a:ext cx="3537567" cy="655037"/>
          </a:xfrm>
          <a:prstGeom prst="rect">
            <a:avLst/>
          </a:prstGeom>
          <a:noFill/>
          <a:ln>
            <a:noFill/>
          </a:ln>
        </p:spPr>
      </p:pic>
      <p:sp>
        <p:nvSpPr>
          <p:cNvPr id="711" name="Google Shape;711;p57"/>
          <p:cNvSpPr txBox="1"/>
          <p:nvPr>
            <p:ph idx="1" type="body"/>
          </p:nvPr>
        </p:nvSpPr>
        <p:spPr>
          <a:xfrm>
            <a:off x="426825" y="1318225"/>
            <a:ext cx="7470300" cy="2691000"/>
          </a:xfrm>
          <a:prstGeom prst="rect">
            <a:avLst/>
          </a:prstGeom>
        </p:spPr>
        <p:txBody>
          <a:bodyPr anchorCtr="0" anchor="t" bIns="0" lIns="0" spcFirstLastPara="1" rIns="0" wrap="square" tIns="0">
            <a:noAutofit/>
          </a:bodyPr>
          <a:lstStyle/>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were able to quickly find a general job they wanted to apply to</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only searched for positions in one way- on the homepage using their mobile device</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naturally gravitated towards the “Job seekers” blog and not the “Employers” blog</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were unlikely to go past page 2 or 3 when searching  for job title results</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Candidates were able to complete the test in a much shorter time frame than anticipated.</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weren’t navigating to the search bar instead they were just scrolling through the job listings</a:t>
            </a:r>
            <a:endParaRPr>
              <a:latin typeface="Barlow Medium"/>
              <a:ea typeface="Barlow Medium"/>
              <a:cs typeface="Barlow Medium"/>
              <a:sym typeface="Barlow Medium"/>
            </a:endParaRPr>
          </a:p>
        </p:txBody>
      </p:sp>
      <p:sp>
        <p:nvSpPr>
          <p:cNvPr id="712" name="Google Shape;712;p5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13" name="Google Shape;713;p57"/>
          <p:cNvSpPr txBox="1"/>
          <p:nvPr>
            <p:ph idx="1" type="body"/>
          </p:nvPr>
        </p:nvSpPr>
        <p:spPr>
          <a:xfrm>
            <a:off x="554250" y="639250"/>
            <a:ext cx="6471600" cy="3141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b="1" lang="en" sz="2400">
                <a:latin typeface="Barlow"/>
                <a:ea typeface="Barlow"/>
                <a:cs typeface="Barlow"/>
                <a:sym typeface="Barlow"/>
              </a:rPr>
              <a:t>Key observations that were made:</a:t>
            </a:r>
            <a:endParaRPr sz="24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717" name="Shape 717"/>
        <p:cNvGrpSpPr/>
        <p:nvPr/>
      </p:nvGrpSpPr>
      <p:grpSpPr>
        <a:xfrm>
          <a:off x="0" y="0"/>
          <a:ext cx="0" cy="0"/>
          <a:chOff x="0" y="0"/>
          <a:chExt cx="0" cy="0"/>
        </a:xfrm>
      </p:grpSpPr>
      <p:pic>
        <p:nvPicPr>
          <p:cNvPr id="718" name="Google Shape;718;p58"/>
          <p:cNvPicPr preferRelativeResize="0"/>
          <p:nvPr/>
        </p:nvPicPr>
        <p:blipFill rotWithShape="1">
          <a:blip r:embed="rId3">
            <a:alphaModFix/>
          </a:blip>
          <a:srcRect b="0" l="0" r="0" t="81482"/>
          <a:stretch/>
        </p:blipFill>
        <p:spPr>
          <a:xfrm flipH="1" rot="-5400000">
            <a:off x="7047697" y="1441265"/>
            <a:ext cx="3537567" cy="655037"/>
          </a:xfrm>
          <a:prstGeom prst="rect">
            <a:avLst/>
          </a:prstGeom>
          <a:noFill/>
          <a:ln>
            <a:noFill/>
          </a:ln>
        </p:spPr>
      </p:pic>
      <p:grpSp>
        <p:nvGrpSpPr>
          <p:cNvPr id="719" name="Google Shape;719;p58"/>
          <p:cNvGrpSpPr/>
          <p:nvPr/>
        </p:nvGrpSpPr>
        <p:grpSpPr>
          <a:xfrm rot="10800000">
            <a:off x="6900185" y="159277"/>
            <a:ext cx="1112258" cy="1111790"/>
            <a:chOff x="1028700" y="4564384"/>
            <a:chExt cx="1006842" cy="942434"/>
          </a:xfrm>
        </p:grpSpPr>
        <p:sp>
          <p:nvSpPr>
            <p:cNvPr id="720" name="Google Shape;720;p58"/>
            <p:cNvSpPr/>
            <p:nvPr/>
          </p:nvSpPr>
          <p:spPr>
            <a:xfrm>
              <a:off x="1028700" y="4926696"/>
              <a:ext cx="218499" cy="580122"/>
            </a:xfrm>
            <a:custGeom>
              <a:rect b="b" l="l" r="r" t="t"/>
              <a:pathLst>
                <a:path extrusionOk="0" h="580122" w="218499">
                  <a:moveTo>
                    <a:pt x="0" y="580123"/>
                  </a:moveTo>
                  <a:cubicBezTo>
                    <a:pt x="0" y="385440"/>
                    <a:pt x="0" y="193300"/>
                    <a:pt x="0" y="0"/>
                  </a:cubicBezTo>
                  <a:cubicBezTo>
                    <a:pt x="73104" y="0"/>
                    <a:pt x="145002" y="0"/>
                    <a:pt x="218499" y="0"/>
                  </a:cubicBezTo>
                  <a:cubicBezTo>
                    <a:pt x="218499" y="193591"/>
                    <a:pt x="218499" y="386292"/>
                    <a:pt x="218499" y="580123"/>
                  </a:cubicBezTo>
                  <a:cubicBezTo>
                    <a:pt x="145303" y="580123"/>
                    <a:pt x="73380" y="580123"/>
                    <a:pt x="0" y="580123"/>
                  </a:cubicBezTo>
                  <a:close/>
                </a:path>
              </a:pathLst>
            </a:cu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21" name="Google Shape;721;p58"/>
            <p:cNvSpPr/>
            <p:nvPr/>
          </p:nvSpPr>
          <p:spPr>
            <a:xfrm>
              <a:off x="1345596" y="4564384"/>
              <a:ext cx="689946" cy="920464"/>
            </a:xfrm>
            <a:custGeom>
              <a:rect b="b" l="l" r="r" t="t"/>
              <a:pathLst>
                <a:path extrusionOk="0" h="920464" w="689946">
                  <a:moveTo>
                    <a:pt x="403957" y="920464"/>
                  </a:moveTo>
                  <a:cubicBezTo>
                    <a:pt x="337360" y="920464"/>
                    <a:pt x="269180" y="919786"/>
                    <a:pt x="200119" y="918436"/>
                  </a:cubicBezTo>
                  <a:cubicBezTo>
                    <a:pt x="138450" y="917220"/>
                    <a:pt x="81984" y="894167"/>
                    <a:pt x="27375" y="871876"/>
                  </a:cubicBezTo>
                  <a:lnTo>
                    <a:pt x="18743" y="868351"/>
                  </a:lnTo>
                  <a:cubicBezTo>
                    <a:pt x="7176" y="863650"/>
                    <a:pt x="811" y="847046"/>
                    <a:pt x="660" y="836864"/>
                  </a:cubicBezTo>
                  <a:cubicBezTo>
                    <a:pt x="-47" y="788304"/>
                    <a:pt x="26" y="738970"/>
                    <a:pt x="98" y="691255"/>
                  </a:cubicBezTo>
                  <a:lnTo>
                    <a:pt x="244" y="582557"/>
                  </a:lnTo>
                  <a:cubicBezTo>
                    <a:pt x="368" y="521327"/>
                    <a:pt x="491" y="458017"/>
                    <a:pt x="3" y="395778"/>
                  </a:cubicBezTo>
                  <a:cubicBezTo>
                    <a:pt x="-154" y="375387"/>
                    <a:pt x="5700" y="360240"/>
                    <a:pt x="19585" y="345139"/>
                  </a:cubicBezTo>
                  <a:cubicBezTo>
                    <a:pt x="49448" y="312649"/>
                    <a:pt x="79312" y="279095"/>
                    <a:pt x="108194" y="246645"/>
                  </a:cubicBezTo>
                  <a:cubicBezTo>
                    <a:pt x="128634" y="223676"/>
                    <a:pt x="149074" y="200706"/>
                    <a:pt x="169694" y="177900"/>
                  </a:cubicBezTo>
                  <a:cubicBezTo>
                    <a:pt x="182687" y="163521"/>
                    <a:pt x="187766" y="150257"/>
                    <a:pt x="186666" y="133553"/>
                  </a:cubicBezTo>
                  <a:cubicBezTo>
                    <a:pt x="185207" y="111290"/>
                    <a:pt x="185752" y="88780"/>
                    <a:pt x="186279" y="67016"/>
                  </a:cubicBezTo>
                  <a:lnTo>
                    <a:pt x="186554" y="54884"/>
                  </a:lnTo>
                  <a:cubicBezTo>
                    <a:pt x="186913" y="37704"/>
                    <a:pt x="192548" y="23527"/>
                    <a:pt x="202847" y="13877"/>
                  </a:cubicBezTo>
                  <a:cubicBezTo>
                    <a:pt x="213292" y="4094"/>
                    <a:pt x="228024" y="-669"/>
                    <a:pt x="245799" y="76"/>
                  </a:cubicBezTo>
                  <a:cubicBezTo>
                    <a:pt x="332275" y="3785"/>
                    <a:pt x="405455" y="75102"/>
                    <a:pt x="412398" y="162434"/>
                  </a:cubicBezTo>
                  <a:cubicBezTo>
                    <a:pt x="415754" y="204769"/>
                    <a:pt x="409288" y="248707"/>
                    <a:pt x="392620" y="296757"/>
                  </a:cubicBezTo>
                  <a:cubicBezTo>
                    <a:pt x="390728" y="302227"/>
                    <a:pt x="389241" y="308077"/>
                    <a:pt x="387602" y="314734"/>
                  </a:cubicBezTo>
                  <a:lnTo>
                    <a:pt x="406505" y="314734"/>
                  </a:lnTo>
                  <a:cubicBezTo>
                    <a:pt x="423061" y="314734"/>
                    <a:pt x="439623" y="314807"/>
                    <a:pt x="456186" y="314879"/>
                  </a:cubicBezTo>
                  <a:cubicBezTo>
                    <a:pt x="493626" y="315048"/>
                    <a:pt x="532352" y="315221"/>
                    <a:pt x="570337" y="314487"/>
                  </a:cubicBezTo>
                  <a:cubicBezTo>
                    <a:pt x="624710" y="313338"/>
                    <a:pt x="662189" y="335411"/>
                    <a:pt x="681013" y="379791"/>
                  </a:cubicBezTo>
                  <a:cubicBezTo>
                    <a:pt x="698866" y="421880"/>
                    <a:pt x="689847" y="462523"/>
                    <a:pt x="654966" y="497579"/>
                  </a:cubicBezTo>
                  <a:cubicBezTo>
                    <a:pt x="679150" y="552180"/>
                    <a:pt x="674610" y="582568"/>
                    <a:pt x="635104" y="629588"/>
                  </a:cubicBezTo>
                  <a:cubicBezTo>
                    <a:pt x="636726" y="632956"/>
                    <a:pt x="638359" y="636396"/>
                    <a:pt x="639846" y="639910"/>
                  </a:cubicBezTo>
                  <a:cubicBezTo>
                    <a:pt x="655264" y="676367"/>
                    <a:pt x="654158" y="707489"/>
                    <a:pt x="636658" y="729926"/>
                  </a:cubicBezTo>
                  <a:cubicBezTo>
                    <a:pt x="618659" y="752990"/>
                    <a:pt x="619052" y="771493"/>
                    <a:pt x="626304" y="799629"/>
                  </a:cubicBezTo>
                  <a:cubicBezTo>
                    <a:pt x="633224" y="826459"/>
                    <a:pt x="626893" y="855295"/>
                    <a:pt x="608933" y="878751"/>
                  </a:cubicBezTo>
                  <a:cubicBezTo>
                    <a:pt x="589643" y="903945"/>
                    <a:pt x="559600" y="919232"/>
                    <a:pt x="528563" y="919646"/>
                  </a:cubicBezTo>
                  <a:cubicBezTo>
                    <a:pt x="487784" y="920190"/>
                    <a:pt x="446190" y="920464"/>
                    <a:pt x="403957" y="920464"/>
                  </a:cubicBezTo>
                  <a:close/>
                  <a:moveTo>
                    <a:pt x="242083" y="22950"/>
                  </a:moveTo>
                  <a:cubicBezTo>
                    <a:pt x="231914" y="22950"/>
                    <a:pt x="224017" y="25522"/>
                    <a:pt x="218579" y="30615"/>
                  </a:cubicBezTo>
                  <a:cubicBezTo>
                    <a:pt x="212809" y="36017"/>
                    <a:pt x="209773" y="44344"/>
                    <a:pt x="209543" y="55366"/>
                  </a:cubicBezTo>
                  <a:lnTo>
                    <a:pt x="209256" y="67565"/>
                  </a:lnTo>
                  <a:cubicBezTo>
                    <a:pt x="208746" y="88825"/>
                    <a:pt x="208218" y="110814"/>
                    <a:pt x="209610" y="132051"/>
                  </a:cubicBezTo>
                  <a:cubicBezTo>
                    <a:pt x="211108" y="154914"/>
                    <a:pt x="203846" y="174370"/>
                    <a:pt x="186756" y="193276"/>
                  </a:cubicBezTo>
                  <a:cubicBezTo>
                    <a:pt x="166181" y="216043"/>
                    <a:pt x="145780" y="238968"/>
                    <a:pt x="125373" y="261892"/>
                  </a:cubicBezTo>
                  <a:cubicBezTo>
                    <a:pt x="96436" y="294410"/>
                    <a:pt x="66510" y="328031"/>
                    <a:pt x="36523" y="360661"/>
                  </a:cubicBezTo>
                  <a:cubicBezTo>
                    <a:pt x="26673" y="371375"/>
                    <a:pt x="22879" y="381170"/>
                    <a:pt x="22992" y="395599"/>
                  </a:cubicBezTo>
                  <a:cubicBezTo>
                    <a:pt x="23480" y="457950"/>
                    <a:pt x="23356" y="521321"/>
                    <a:pt x="23233" y="582602"/>
                  </a:cubicBezTo>
                  <a:lnTo>
                    <a:pt x="23087" y="691289"/>
                  </a:lnTo>
                  <a:cubicBezTo>
                    <a:pt x="23014" y="738908"/>
                    <a:pt x="22941" y="788152"/>
                    <a:pt x="23648" y="836528"/>
                  </a:cubicBezTo>
                  <a:cubicBezTo>
                    <a:pt x="23699" y="840204"/>
                    <a:pt x="26578" y="846222"/>
                    <a:pt x="28161" y="847494"/>
                  </a:cubicBezTo>
                  <a:lnTo>
                    <a:pt x="36074" y="850627"/>
                  </a:lnTo>
                  <a:cubicBezTo>
                    <a:pt x="88735" y="872128"/>
                    <a:pt x="143187" y="894357"/>
                    <a:pt x="200568" y="895484"/>
                  </a:cubicBezTo>
                  <a:cubicBezTo>
                    <a:pt x="313170" y="897686"/>
                    <a:pt x="423409" y="898089"/>
                    <a:pt x="528260" y="896694"/>
                  </a:cubicBezTo>
                  <a:cubicBezTo>
                    <a:pt x="552298" y="896374"/>
                    <a:pt x="575629" y="884456"/>
                    <a:pt x="590670" y="864809"/>
                  </a:cubicBezTo>
                  <a:cubicBezTo>
                    <a:pt x="604320" y="846990"/>
                    <a:pt x="609191" y="825315"/>
                    <a:pt x="604045" y="805356"/>
                  </a:cubicBezTo>
                  <a:cubicBezTo>
                    <a:pt x="595553" y="772418"/>
                    <a:pt x="595009" y="745952"/>
                    <a:pt x="618519" y="715816"/>
                  </a:cubicBezTo>
                  <a:cubicBezTo>
                    <a:pt x="630771" y="700115"/>
                    <a:pt x="630822" y="677577"/>
                    <a:pt x="618665" y="648836"/>
                  </a:cubicBezTo>
                  <a:cubicBezTo>
                    <a:pt x="617088" y="645099"/>
                    <a:pt x="615314" y="641445"/>
                    <a:pt x="613591" y="637892"/>
                  </a:cubicBezTo>
                  <a:lnTo>
                    <a:pt x="611094" y="632681"/>
                  </a:lnTo>
                  <a:cubicBezTo>
                    <a:pt x="609158" y="628562"/>
                    <a:pt x="609842" y="623687"/>
                    <a:pt x="612839" y="620258"/>
                  </a:cubicBezTo>
                  <a:cubicBezTo>
                    <a:pt x="652553" y="574830"/>
                    <a:pt x="655825" y="553654"/>
                    <a:pt x="631276" y="501008"/>
                  </a:cubicBezTo>
                  <a:cubicBezTo>
                    <a:pt x="629766" y="497764"/>
                    <a:pt x="629856" y="493998"/>
                    <a:pt x="631523" y="490832"/>
                  </a:cubicBezTo>
                  <a:cubicBezTo>
                    <a:pt x="632342" y="488932"/>
                    <a:pt x="633420" y="486456"/>
                    <a:pt x="635766" y="484220"/>
                  </a:cubicBezTo>
                  <a:cubicBezTo>
                    <a:pt x="666735" y="454779"/>
                    <a:pt x="674610" y="423550"/>
                    <a:pt x="659843" y="388746"/>
                  </a:cubicBezTo>
                  <a:cubicBezTo>
                    <a:pt x="644628" y="352872"/>
                    <a:pt x="616476" y="336627"/>
                    <a:pt x="570780" y="337440"/>
                  </a:cubicBezTo>
                  <a:cubicBezTo>
                    <a:pt x="532520" y="338174"/>
                    <a:pt x="493654" y="338000"/>
                    <a:pt x="456085" y="337832"/>
                  </a:cubicBezTo>
                  <a:cubicBezTo>
                    <a:pt x="439556" y="337759"/>
                    <a:pt x="423028" y="337686"/>
                    <a:pt x="406499" y="337686"/>
                  </a:cubicBezTo>
                  <a:lnTo>
                    <a:pt x="372858" y="337686"/>
                  </a:lnTo>
                  <a:cubicBezTo>
                    <a:pt x="369294" y="337686"/>
                    <a:pt x="365927" y="336033"/>
                    <a:pt x="363755" y="333214"/>
                  </a:cubicBezTo>
                  <a:cubicBezTo>
                    <a:pt x="361577" y="330396"/>
                    <a:pt x="360836" y="326725"/>
                    <a:pt x="361746" y="323279"/>
                  </a:cubicBezTo>
                  <a:cubicBezTo>
                    <a:pt x="362902" y="318908"/>
                    <a:pt x="363890" y="314879"/>
                    <a:pt x="364821" y="311097"/>
                  </a:cubicBezTo>
                  <a:cubicBezTo>
                    <a:pt x="366786" y="303118"/>
                    <a:pt x="368480" y="296225"/>
                    <a:pt x="370894" y="289254"/>
                  </a:cubicBezTo>
                  <a:cubicBezTo>
                    <a:pt x="386721" y="243624"/>
                    <a:pt x="392625" y="203906"/>
                    <a:pt x="389477" y="164250"/>
                  </a:cubicBezTo>
                  <a:cubicBezTo>
                    <a:pt x="383438" y="88271"/>
                    <a:pt x="319894" y="26228"/>
                    <a:pt x="244811" y="23006"/>
                  </a:cubicBezTo>
                  <a:cubicBezTo>
                    <a:pt x="243885" y="22966"/>
                    <a:pt x="242976" y="22950"/>
                    <a:pt x="242083" y="2295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22" name="Google Shape;722;p58"/>
            <p:cNvSpPr/>
            <p:nvPr/>
          </p:nvSpPr>
          <p:spPr>
            <a:xfrm flipH="1" rot="10800000">
              <a:off x="1070574" y="4861938"/>
              <a:ext cx="241485" cy="603074"/>
            </a:xfrm>
            <a:custGeom>
              <a:rect b="b" l="l" r="r" t="t"/>
              <a:pathLst>
                <a:path extrusionOk="0" h="603074" w="241485">
                  <a:moveTo>
                    <a:pt x="229991" y="603074"/>
                  </a:moveTo>
                  <a:lnTo>
                    <a:pt x="11494" y="603074"/>
                  </a:lnTo>
                  <a:cubicBezTo>
                    <a:pt x="5147" y="603074"/>
                    <a:pt x="0" y="597936"/>
                    <a:pt x="0" y="591598"/>
                  </a:cubicBezTo>
                  <a:lnTo>
                    <a:pt x="0" y="11476"/>
                  </a:lnTo>
                  <a:cubicBezTo>
                    <a:pt x="0" y="5138"/>
                    <a:pt x="5147" y="0"/>
                    <a:pt x="11494" y="0"/>
                  </a:cubicBezTo>
                  <a:lnTo>
                    <a:pt x="229991" y="0"/>
                  </a:lnTo>
                  <a:cubicBezTo>
                    <a:pt x="236339" y="0"/>
                    <a:pt x="241485" y="5138"/>
                    <a:pt x="241485" y="11476"/>
                  </a:cubicBezTo>
                  <a:lnTo>
                    <a:pt x="241485" y="591598"/>
                  </a:lnTo>
                  <a:cubicBezTo>
                    <a:pt x="241485" y="597936"/>
                    <a:pt x="236339" y="603074"/>
                    <a:pt x="229991" y="603074"/>
                  </a:cubicBezTo>
                  <a:close/>
                  <a:moveTo>
                    <a:pt x="22988" y="580122"/>
                  </a:moveTo>
                  <a:lnTo>
                    <a:pt x="218497" y="580122"/>
                  </a:lnTo>
                  <a:lnTo>
                    <a:pt x="218497" y="22952"/>
                  </a:lnTo>
                  <a:lnTo>
                    <a:pt x="22988" y="22952"/>
                  </a:lnTo>
                  <a:lnTo>
                    <a:pt x="22988" y="580122"/>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723" name="Google Shape;723;p58"/>
          <p:cNvPicPr preferRelativeResize="0"/>
          <p:nvPr/>
        </p:nvPicPr>
        <p:blipFill rotWithShape="1">
          <a:blip r:embed="rId4">
            <a:alphaModFix/>
          </a:blip>
          <a:srcRect b="0" l="0" r="0" t="81482"/>
          <a:stretch/>
        </p:blipFill>
        <p:spPr>
          <a:xfrm flipH="1" rot="-5400000">
            <a:off x="7047697" y="4977502"/>
            <a:ext cx="3537567" cy="655037"/>
          </a:xfrm>
          <a:prstGeom prst="rect">
            <a:avLst/>
          </a:prstGeom>
          <a:noFill/>
          <a:ln>
            <a:noFill/>
          </a:ln>
        </p:spPr>
      </p:pic>
      <p:sp>
        <p:nvSpPr>
          <p:cNvPr id="724" name="Google Shape;724;p58"/>
          <p:cNvSpPr txBox="1"/>
          <p:nvPr>
            <p:ph idx="1" type="body"/>
          </p:nvPr>
        </p:nvSpPr>
        <p:spPr>
          <a:xfrm>
            <a:off x="446125" y="1466300"/>
            <a:ext cx="7470300" cy="2691000"/>
          </a:xfrm>
          <a:prstGeom prst="rect">
            <a:avLst/>
          </a:prstGeom>
        </p:spPr>
        <p:txBody>
          <a:bodyPr anchorCtr="0" anchor="t" bIns="0" lIns="0" spcFirstLastPara="1" rIns="0" wrap="square" tIns="0">
            <a:noAutofit/>
          </a:bodyPr>
          <a:lstStyle/>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When asked for our specific role and company, participants had trouble looking for the role. It was not intuitive to search the company as well as a keyword</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Time taken when looking for a specific role seemed to take longer than usual.</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were unsure of the title in general, which made it difficult to search. This is likely a rare scenario in reality.</a:t>
            </a:r>
            <a:endParaRPr>
              <a:latin typeface="Barlow Medium"/>
              <a:ea typeface="Barlow Medium"/>
              <a:cs typeface="Barlow Medium"/>
              <a:sym typeface="Barlow Medium"/>
            </a:endParaRPr>
          </a:p>
          <a:p>
            <a:pPr indent="-330200" lvl="0" marL="457200" rtl="0" algn="l">
              <a:lnSpc>
                <a:spcPct val="140012"/>
              </a:lnSpc>
              <a:spcBef>
                <a:spcPts val="0"/>
              </a:spcBef>
              <a:spcAft>
                <a:spcPts val="0"/>
              </a:spcAft>
              <a:buSzPts val="1600"/>
              <a:buFont typeface="Barlow Medium"/>
              <a:buChar char="•"/>
            </a:pPr>
            <a:r>
              <a:rPr lang="en">
                <a:latin typeface="Barlow Medium"/>
                <a:ea typeface="Barlow Medium"/>
                <a:cs typeface="Barlow Medium"/>
                <a:sym typeface="Barlow Medium"/>
              </a:rPr>
              <a:t>Participants did not walk through their specific reasons for selecting any specific blogs. </a:t>
            </a:r>
            <a:endParaRPr>
              <a:latin typeface="Barlow Medium"/>
              <a:ea typeface="Barlow Medium"/>
              <a:cs typeface="Barlow Medium"/>
              <a:sym typeface="Barlow Medium"/>
            </a:endParaRPr>
          </a:p>
        </p:txBody>
      </p:sp>
      <p:sp>
        <p:nvSpPr>
          <p:cNvPr id="725" name="Google Shape;725;p5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26" name="Google Shape;726;p58"/>
          <p:cNvSpPr txBox="1"/>
          <p:nvPr>
            <p:ph idx="1" type="body"/>
          </p:nvPr>
        </p:nvSpPr>
        <p:spPr>
          <a:xfrm>
            <a:off x="554250" y="639250"/>
            <a:ext cx="5965800" cy="3141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None/>
            </a:pPr>
            <a:r>
              <a:rPr b="1" lang="en" sz="2400">
                <a:latin typeface="Barlow"/>
                <a:ea typeface="Barlow"/>
                <a:cs typeface="Barlow"/>
                <a:sym typeface="Barlow"/>
              </a:rPr>
              <a:t>Key observations that were made:</a:t>
            </a:r>
            <a:endParaRPr sz="24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30" name="Shape 730"/>
        <p:cNvGrpSpPr/>
        <p:nvPr/>
      </p:nvGrpSpPr>
      <p:grpSpPr>
        <a:xfrm>
          <a:off x="0" y="0"/>
          <a:ext cx="0" cy="0"/>
          <a:chOff x="0" y="0"/>
          <a:chExt cx="0" cy="0"/>
        </a:xfrm>
      </p:grpSpPr>
      <p:sp>
        <p:nvSpPr>
          <p:cNvPr id="731" name="Google Shape;731;p59"/>
          <p:cNvSpPr/>
          <p:nvPr/>
        </p:nvSpPr>
        <p:spPr>
          <a:xfrm rot="10800000">
            <a:off x="4749095" y="-399975"/>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32" name="Google Shape;732;p59"/>
          <p:cNvSpPr/>
          <p:nvPr/>
        </p:nvSpPr>
        <p:spPr>
          <a:xfrm>
            <a:off x="7114102" y="1090057"/>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733" name="Google Shape;733;p59"/>
          <p:cNvGrpSpPr/>
          <p:nvPr/>
        </p:nvGrpSpPr>
        <p:grpSpPr>
          <a:xfrm>
            <a:off x="6082146" y="514350"/>
            <a:ext cx="2134522" cy="4222484"/>
            <a:chOff x="0" y="0"/>
            <a:chExt cx="2620010" cy="5182870"/>
          </a:xfrm>
        </p:grpSpPr>
        <p:sp>
          <p:nvSpPr>
            <p:cNvPr id="734" name="Google Shape;734;p59"/>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5" name="Google Shape;735;p59"/>
            <p:cNvSpPr/>
            <p:nvPr/>
          </p:nvSpPr>
          <p:spPr>
            <a:xfrm>
              <a:off x="185420" y="156210"/>
              <a:ext cx="2251710" cy="4876800"/>
            </a:xfrm>
            <a:custGeom>
              <a:rect b="b" l="l" r="r" t="t"/>
              <a:pathLst>
                <a:path extrusionOk="0"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6" name="Google Shape;736;p59"/>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7" name="Google Shape;737;p59"/>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8" name="Google Shape;738;p59"/>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39" name="Google Shape;739;p59"/>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0" name="Google Shape;740;p59"/>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1" name="Google Shape;741;p59"/>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42" name="Google Shape;742;p59"/>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743" name="Google Shape;743;p59"/>
          <p:cNvSpPr txBox="1"/>
          <p:nvPr>
            <p:ph type="title"/>
          </p:nvPr>
        </p:nvSpPr>
        <p:spPr>
          <a:xfrm>
            <a:off x="516600" y="1655400"/>
            <a:ext cx="36792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lt2"/>
                </a:solidFill>
              </a:rPr>
              <a:t>User Testing Highlight Reel #1 </a:t>
            </a:r>
            <a:endParaRPr>
              <a:solidFill>
                <a:schemeClr val="lt2"/>
              </a:solidFill>
            </a:endParaRPr>
          </a:p>
        </p:txBody>
      </p:sp>
      <p:sp>
        <p:nvSpPr>
          <p:cNvPr id="744" name="Google Shape;744;p5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45" name="Google Shape;745;p59" title="UserTesting-Highlight-reel-December-7-2021 (2).mp4">
            <a:hlinkClick r:id="rId3"/>
          </p:cNvPr>
          <p:cNvPicPr preferRelativeResize="0"/>
          <p:nvPr/>
        </p:nvPicPr>
        <p:blipFill>
          <a:blip r:embed="rId4">
            <a:alphaModFix/>
          </a:blip>
          <a:stretch>
            <a:fillRect/>
          </a:stretch>
        </p:blipFill>
        <p:spPr>
          <a:xfrm>
            <a:off x="6248425" y="818800"/>
            <a:ext cx="1810650" cy="3739276"/>
          </a:xfrm>
          <a:prstGeom prst="rect">
            <a:avLst/>
          </a:prstGeom>
          <a:noFill/>
          <a:ln>
            <a:noFill/>
          </a:ln>
        </p:spPr>
      </p:pic>
      <p:sp>
        <p:nvSpPr>
          <p:cNvPr id="746" name="Google Shape;746;p59"/>
          <p:cNvSpPr txBox="1"/>
          <p:nvPr/>
        </p:nvSpPr>
        <p:spPr>
          <a:xfrm>
            <a:off x="516600" y="3066900"/>
            <a:ext cx="3679200" cy="268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800"/>
              </a:spcAft>
              <a:buNone/>
            </a:pPr>
            <a:r>
              <a:rPr lang="en" sz="1600">
                <a:solidFill>
                  <a:srgbClr val="F5F5EF"/>
                </a:solidFill>
                <a:latin typeface="Barlow Medium"/>
                <a:ea typeface="Barlow Medium"/>
                <a:cs typeface="Barlow Medium"/>
                <a:sym typeface="Barlow Medium"/>
              </a:rPr>
              <a:t>Participant reel showing the ease of </a:t>
            </a:r>
            <a:r>
              <a:rPr lang="en" sz="1600">
                <a:solidFill>
                  <a:srgbClr val="F5F5EF"/>
                </a:solidFill>
                <a:latin typeface="Barlow Medium"/>
                <a:ea typeface="Barlow Medium"/>
                <a:cs typeface="Barlow Medium"/>
                <a:sym typeface="Barlow Medium"/>
              </a:rPr>
              <a:t>finding</a:t>
            </a:r>
            <a:r>
              <a:rPr lang="en" sz="1600">
                <a:solidFill>
                  <a:srgbClr val="F5F5EF"/>
                </a:solidFill>
                <a:latin typeface="Barlow Medium"/>
                <a:ea typeface="Barlow Medium"/>
                <a:cs typeface="Barlow Medium"/>
                <a:sym typeface="Barlow Medium"/>
              </a:rPr>
              <a:t> job. </a:t>
            </a:r>
            <a:endParaRPr sz="1600">
              <a:solidFill>
                <a:srgbClr val="F5F5EF"/>
              </a:solidFill>
              <a:latin typeface="Barlow Medium"/>
              <a:ea typeface="Barlow Medium"/>
              <a:cs typeface="Barlow Medium"/>
              <a:sym typeface="Barlow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750" name="Shape 750"/>
        <p:cNvGrpSpPr/>
        <p:nvPr/>
      </p:nvGrpSpPr>
      <p:grpSpPr>
        <a:xfrm>
          <a:off x="0" y="0"/>
          <a:ext cx="0" cy="0"/>
          <a:chOff x="0" y="0"/>
          <a:chExt cx="0" cy="0"/>
        </a:xfrm>
      </p:grpSpPr>
      <p:sp>
        <p:nvSpPr>
          <p:cNvPr id="751" name="Google Shape;751;p60"/>
          <p:cNvSpPr/>
          <p:nvPr/>
        </p:nvSpPr>
        <p:spPr>
          <a:xfrm rot="10800000">
            <a:off x="4749095" y="-399975"/>
            <a:ext cx="6391200" cy="6391200"/>
          </a:xfrm>
          <a:prstGeom prst="chord">
            <a:avLst>
              <a:gd fmla="val 14385217" name="adj1"/>
              <a:gd fmla="val 7208317" name="adj2"/>
            </a:avLst>
          </a:prstGeom>
          <a:solidFill>
            <a:schemeClr val="accen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52" name="Google Shape;752;p60"/>
          <p:cNvSpPr/>
          <p:nvPr/>
        </p:nvSpPr>
        <p:spPr>
          <a:xfrm>
            <a:off x="7114102" y="1090057"/>
            <a:ext cx="1810639" cy="1810639"/>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753" name="Google Shape;753;p60"/>
          <p:cNvGrpSpPr/>
          <p:nvPr/>
        </p:nvGrpSpPr>
        <p:grpSpPr>
          <a:xfrm>
            <a:off x="6082146" y="514350"/>
            <a:ext cx="2134522" cy="4222484"/>
            <a:chOff x="0" y="0"/>
            <a:chExt cx="2620010" cy="5182870"/>
          </a:xfrm>
        </p:grpSpPr>
        <p:sp>
          <p:nvSpPr>
            <p:cNvPr id="754" name="Google Shape;754;p60"/>
            <p:cNvSpPr/>
            <p:nvPr/>
          </p:nvSpPr>
          <p:spPr>
            <a:xfrm>
              <a:off x="53340" y="25400"/>
              <a:ext cx="2513330" cy="5132070"/>
            </a:xfrm>
            <a:custGeom>
              <a:rect b="b" l="l" r="r" t="t"/>
              <a:pathLst>
                <a:path extrusionOk="0" h="5132070" w="251333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5" name="Google Shape;755;p60"/>
            <p:cNvSpPr/>
            <p:nvPr/>
          </p:nvSpPr>
          <p:spPr>
            <a:xfrm>
              <a:off x="185420" y="156210"/>
              <a:ext cx="2251710" cy="4876800"/>
            </a:xfrm>
            <a:custGeom>
              <a:rect b="b" l="l" r="r" t="t"/>
              <a:pathLst>
                <a:path extrusionOk="0" h="4876800" w="225171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solidFill>
              <a:schemeClr val="lt2"/>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6" name="Google Shape;756;p60"/>
            <p:cNvSpPr/>
            <p:nvPr/>
          </p:nvSpPr>
          <p:spPr>
            <a:xfrm>
              <a:off x="1121410" y="198120"/>
              <a:ext cx="347980" cy="43180"/>
            </a:xfrm>
            <a:custGeom>
              <a:rect b="b" l="l" r="r" t="t"/>
              <a:pathLst>
                <a:path extrusionOk="0" h="43180" w="34798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7" name="Google Shape;757;p60"/>
            <p:cNvSpPr/>
            <p:nvPr/>
          </p:nvSpPr>
          <p:spPr>
            <a:xfrm>
              <a:off x="1578312" y="187909"/>
              <a:ext cx="66636" cy="63602"/>
            </a:xfrm>
            <a:custGeom>
              <a:rect b="b" l="l" r="r" t="t"/>
              <a:pathLst>
                <a:path extrusionOk="0" h="63602" w="66636">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8" name="Google Shape;758;p60"/>
            <p:cNvSpPr/>
            <p:nvPr/>
          </p:nvSpPr>
          <p:spPr>
            <a:xfrm>
              <a:off x="0" y="685800"/>
              <a:ext cx="27940" cy="213360"/>
            </a:xfrm>
            <a:custGeom>
              <a:rect b="b" l="l" r="r" t="t"/>
              <a:pathLst>
                <a:path extrusionOk="0" h="213360" w="27940">
                  <a:moveTo>
                    <a:pt x="0" y="26670"/>
                  </a:moveTo>
                  <a:lnTo>
                    <a:pt x="0" y="185420"/>
                  </a:lnTo>
                  <a:cubicBezTo>
                    <a:pt x="0" y="200660"/>
                    <a:pt x="12700" y="213360"/>
                    <a:pt x="27940" y="213360"/>
                  </a:cubicBezTo>
                  <a:lnTo>
                    <a:pt x="27940" y="0"/>
                  </a:lnTo>
                  <a:cubicBezTo>
                    <a:pt x="12700" y="0"/>
                    <a:pt x="0" y="11430"/>
                    <a:pt x="0" y="2667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59" name="Google Shape;759;p60"/>
            <p:cNvSpPr/>
            <p:nvPr/>
          </p:nvSpPr>
          <p:spPr>
            <a:xfrm>
              <a:off x="0" y="1057910"/>
              <a:ext cx="27940" cy="384810"/>
            </a:xfrm>
            <a:custGeom>
              <a:rect b="b" l="l" r="r" t="t"/>
              <a:pathLst>
                <a:path extrusionOk="0" h="384810" w="27940">
                  <a:moveTo>
                    <a:pt x="0" y="26670"/>
                  </a:moveTo>
                  <a:lnTo>
                    <a:pt x="0" y="356870"/>
                  </a:lnTo>
                  <a:cubicBezTo>
                    <a:pt x="0" y="372110"/>
                    <a:pt x="12700" y="384810"/>
                    <a:pt x="27940" y="384810"/>
                  </a:cubicBezTo>
                  <a:lnTo>
                    <a:pt x="27940" y="0"/>
                  </a:lnTo>
                  <a:cubicBezTo>
                    <a:pt x="12700" y="0"/>
                    <a:pt x="0" y="11430"/>
                    <a:pt x="0" y="2667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0" name="Google Shape;760;p60"/>
            <p:cNvSpPr/>
            <p:nvPr/>
          </p:nvSpPr>
          <p:spPr>
            <a:xfrm>
              <a:off x="0" y="1526540"/>
              <a:ext cx="27940" cy="386080"/>
            </a:xfrm>
            <a:custGeom>
              <a:rect b="b" l="l" r="r" t="t"/>
              <a:pathLst>
                <a:path extrusionOk="0" h="386080" w="27940">
                  <a:moveTo>
                    <a:pt x="0" y="27940"/>
                  </a:moveTo>
                  <a:lnTo>
                    <a:pt x="0" y="358140"/>
                  </a:lnTo>
                  <a:cubicBezTo>
                    <a:pt x="0" y="373380"/>
                    <a:pt x="12700" y="386080"/>
                    <a:pt x="27940" y="386080"/>
                  </a:cubicBezTo>
                  <a:lnTo>
                    <a:pt x="27940" y="0"/>
                  </a:lnTo>
                  <a:cubicBezTo>
                    <a:pt x="12700" y="0"/>
                    <a:pt x="0" y="12700"/>
                    <a:pt x="0" y="2794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1" name="Google Shape;761;p60"/>
            <p:cNvSpPr/>
            <p:nvPr/>
          </p:nvSpPr>
          <p:spPr>
            <a:xfrm>
              <a:off x="2592070" y="1184910"/>
              <a:ext cx="27940" cy="618490"/>
            </a:xfrm>
            <a:custGeom>
              <a:rect b="b" l="l" r="r" t="t"/>
              <a:pathLst>
                <a:path extrusionOk="0" h="618490" w="27940">
                  <a:moveTo>
                    <a:pt x="0" y="0"/>
                  </a:moveTo>
                  <a:lnTo>
                    <a:pt x="0" y="618490"/>
                  </a:lnTo>
                  <a:cubicBezTo>
                    <a:pt x="15240" y="618490"/>
                    <a:pt x="27940" y="605790"/>
                    <a:pt x="27940" y="590550"/>
                  </a:cubicBezTo>
                  <a:lnTo>
                    <a:pt x="27940" y="27940"/>
                  </a:lnTo>
                  <a:cubicBezTo>
                    <a:pt x="27940" y="12700"/>
                    <a:pt x="15240" y="0"/>
                    <a:pt x="0" y="0"/>
                  </a:cubicBez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762" name="Google Shape;762;p60"/>
            <p:cNvSpPr/>
            <p:nvPr/>
          </p:nvSpPr>
          <p:spPr>
            <a:xfrm>
              <a:off x="27940" y="0"/>
              <a:ext cx="2564130" cy="5182870"/>
            </a:xfrm>
            <a:custGeom>
              <a:rect b="b" l="l" r="r" t="t"/>
              <a:pathLst>
                <a:path extrusionOk="0" h="5182870" w="256413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sp>
        <p:nvSpPr>
          <p:cNvPr id="763" name="Google Shape;763;p60"/>
          <p:cNvSpPr txBox="1"/>
          <p:nvPr>
            <p:ph type="title"/>
          </p:nvPr>
        </p:nvSpPr>
        <p:spPr>
          <a:xfrm>
            <a:off x="516600" y="1655400"/>
            <a:ext cx="36792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solidFill>
                  <a:schemeClr val="lt2"/>
                </a:solidFill>
              </a:rPr>
              <a:t>User Testing Highlight Reel #2</a:t>
            </a:r>
            <a:endParaRPr>
              <a:solidFill>
                <a:schemeClr val="lt2"/>
              </a:solidFill>
            </a:endParaRPr>
          </a:p>
        </p:txBody>
      </p:sp>
      <p:sp>
        <p:nvSpPr>
          <p:cNvPr id="764" name="Google Shape;764;p6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65" name="Google Shape;765;p60"/>
          <p:cNvSpPr txBox="1"/>
          <p:nvPr>
            <p:ph idx="1" type="subTitle"/>
          </p:nvPr>
        </p:nvSpPr>
        <p:spPr>
          <a:xfrm>
            <a:off x="516600" y="3066900"/>
            <a:ext cx="3679200" cy="2682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
                <a:solidFill>
                  <a:schemeClr val="lt2"/>
                </a:solidFill>
              </a:rPr>
              <a:t>Participant reel of Task 2 and the difficulties.</a:t>
            </a:r>
            <a:endParaRPr>
              <a:solidFill>
                <a:schemeClr val="lt2"/>
              </a:solidFill>
            </a:endParaRPr>
          </a:p>
        </p:txBody>
      </p:sp>
      <p:pic>
        <p:nvPicPr>
          <p:cNvPr id="766" name="Google Shape;766;p60" title="Easy-to-Navigate-and-Search.mp4">
            <a:hlinkClick r:id="rId3"/>
          </p:cNvPr>
          <p:cNvPicPr preferRelativeResize="0"/>
          <p:nvPr/>
        </p:nvPicPr>
        <p:blipFill>
          <a:blip r:embed="rId4">
            <a:alphaModFix/>
          </a:blip>
          <a:stretch>
            <a:fillRect/>
          </a:stretch>
        </p:blipFill>
        <p:spPr>
          <a:xfrm>
            <a:off x="6240275" y="761175"/>
            <a:ext cx="1843475" cy="3813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1000"/>
                                        <p:tgtEl>
                                          <p:spTgt spid="7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770" name="Shape 770"/>
        <p:cNvGrpSpPr/>
        <p:nvPr/>
      </p:nvGrpSpPr>
      <p:grpSpPr>
        <a:xfrm>
          <a:off x="0" y="0"/>
          <a:ext cx="0" cy="0"/>
          <a:chOff x="0" y="0"/>
          <a:chExt cx="0" cy="0"/>
        </a:xfrm>
      </p:grpSpPr>
      <p:grpSp>
        <p:nvGrpSpPr>
          <p:cNvPr id="771" name="Google Shape;771;p61"/>
          <p:cNvGrpSpPr/>
          <p:nvPr/>
        </p:nvGrpSpPr>
        <p:grpSpPr>
          <a:xfrm>
            <a:off x="-2593575" y="1"/>
            <a:ext cx="5225404" cy="5225404"/>
            <a:chOff x="-1537049" y="-96399"/>
            <a:chExt cx="10450808" cy="10450808"/>
          </a:xfrm>
        </p:grpSpPr>
        <p:sp>
          <p:nvSpPr>
            <p:cNvPr id="772" name="Google Shape;772;p61"/>
            <p:cNvSpPr/>
            <p:nvPr/>
          </p:nvSpPr>
          <p:spPr>
            <a:xfrm>
              <a:off x="-1537049" y="-9639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3" name="Google Shape;773;p61"/>
            <p:cNvSpPr/>
            <p:nvPr/>
          </p:nvSpPr>
          <p:spPr>
            <a:xfrm>
              <a:off x="-1529802" y="9391176"/>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4" name="Google Shape;774;p61"/>
            <p:cNvSpPr/>
            <p:nvPr/>
          </p:nvSpPr>
          <p:spPr>
            <a:xfrm>
              <a:off x="-1529802" y="844243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5" name="Google Shape;775;p61"/>
            <p:cNvSpPr/>
            <p:nvPr/>
          </p:nvSpPr>
          <p:spPr>
            <a:xfrm>
              <a:off x="-1529802" y="7493603"/>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6" name="Google Shape;776;p61"/>
            <p:cNvSpPr/>
            <p:nvPr/>
          </p:nvSpPr>
          <p:spPr>
            <a:xfrm>
              <a:off x="-1529802" y="6544865"/>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7" name="Google Shape;777;p61"/>
            <p:cNvSpPr/>
            <p:nvPr/>
          </p:nvSpPr>
          <p:spPr>
            <a:xfrm>
              <a:off x="-1529802" y="559612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8" name="Google Shape;778;p61"/>
            <p:cNvSpPr/>
            <p:nvPr/>
          </p:nvSpPr>
          <p:spPr>
            <a:xfrm>
              <a:off x="-1529802" y="464738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79" name="Google Shape;779;p61"/>
            <p:cNvSpPr/>
            <p:nvPr/>
          </p:nvSpPr>
          <p:spPr>
            <a:xfrm>
              <a:off x="-1529802" y="3698650"/>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0" name="Google Shape;780;p61"/>
            <p:cNvSpPr/>
            <p:nvPr/>
          </p:nvSpPr>
          <p:spPr>
            <a:xfrm>
              <a:off x="-1529802" y="2749912"/>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1" name="Google Shape;781;p61"/>
            <p:cNvSpPr/>
            <p:nvPr/>
          </p:nvSpPr>
          <p:spPr>
            <a:xfrm>
              <a:off x="-1529802" y="180107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2" name="Google Shape;782;p61"/>
            <p:cNvSpPr/>
            <p:nvPr/>
          </p:nvSpPr>
          <p:spPr>
            <a:xfrm>
              <a:off x="-1529802" y="852339"/>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3" name="Google Shape;783;p61"/>
            <p:cNvSpPr/>
            <p:nvPr/>
          </p:nvSpPr>
          <p:spPr>
            <a:xfrm>
              <a:off x="7950525"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4" name="Google Shape;784;p61"/>
            <p:cNvSpPr/>
            <p:nvPr/>
          </p:nvSpPr>
          <p:spPr>
            <a:xfrm>
              <a:off x="700178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5" name="Google Shape;785;p61"/>
            <p:cNvSpPr/>
            <p:nvPr/>
          </p:nvSpPr>
          <p:spPr>
            <a:xfrm>
              <a:off x="6052952"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6" name="Google Shape;786;p61"/>
            <p:cNvSpPr/>
            <p:nvPr/>
          </p:nvSpPr>
          <p:spPr>
            <a:xfrm>
              <a:off x="5104214"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7" name="Google Shape;787;p61"/>
            <p:cNvSpPr/>
            <p:nvPr/>
          </p:nvSpPr>
          <p:spPr>
            <a:xfrm>
              <a:off x="415547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8" name="Google Shape;788;p61"/>
            <p:cNvSpPr/>
            <p:nvPr/>
          </p:nvSpPr>
          <p:spPr>
            <a:xfrm>
              <a:off x="320673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89" name="Google Shape;789;p61"/>
            <p:cNvSpPr/>
            <p:nvPr/>
          </p:nvSpPr>
          <p:spPr>
            <a:xfrm>
              <a:off x="2257999"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0" name="Google Shape;790;p61"/>
            <p:cNvSpPr/>
            <p:nvPr/>
          </p:nvSpPr>
          <p:spPr>
            <a:xfrm>
              <a:off x="130926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1" name="Google Shape;791;p61"/>
            <p:cNvSpPr/>
            <p:nvPr/>
          </p:nvSpPr>
          <p:spPr>
            <a:xfrm>
              <a:off x="36042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2" name="Google Shape;792;p61"/>
            <p:cNvSpPr/>
            <p:nvPr/>
          </p:nvSpPr>
          <p:spPr>
            <a:xfrm>
              <a:off x="-58831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793" name="Google Shape;793;p61"/>
          <p:cNvGrpSpPr/>
          <p:nvPr/>
        </p:nvGrpSpPr>
        <p:grpSpPr>
          <a:xfrm>
            <a:off x="1977480" y="1832904"/>
            <a:ext cx="5189057" cy="1477687"/>
            <a:chOff x="-238733" y="2890683"/>
            <a:chExt cx="13837486" cy="3940500"/>
          </a:xfrm>
        </p:grpSpPr>
        <p:sp>
          <p:nvSpPr>
            <p:cNvPr id="794" name="Google Shape;794;p61"/>
            <p:cNvSpPr txBox="1"/>
            <p:nvPr/>
          </p:nvSpPr>
          <p:spPr>
            <a:xfrm>
              <a:off x="-238733" y="2890683"/>
              <a:ext cx="13598700" cy="3940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4800">
                  <a:solidFill>
                    <a:schemeClr val="dk1"/>
                  </a:solidFill>
                  <a:latin typeface="Barlow"/>
                  <a:ea typeface="Barlow"/>
                  <a:cs typeface="Barlow"/>
                  <a:sym typeface="Barlow"/>
                </a:rPr>
                <a:t>Most Surprising Findings</a:t>
              </a:r>
              <a:endParaRPr sz="4800">
                <a:solidFill>
                  <a:schemeClr val="dk1"/>
                </a:solidFill>
                <a:latin typeface="Barlow"/>
                <a:ea typeface="Barlow"/>
                <a:cs typeface="Barlow"/>
                <a:sym typeface="Barlow"/>
              </a:endParaRPr>
            </a:p>
          </p:txBody>
        </p:sp>
        <p:sp>
          <p:nvSpPr>
            <p:cNvPr id="795" name="Google Shape;795;p61"/>
            <p:cNvSpPr txBox="1"/>
            <p:nvPr/>
          </p:nvSpPr>
          <p:spPr>
            <a:xfrm>
              <a:off x="53" y="5100505"/>
              <a:ext cx="13598700" cy="287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t/>
              </a:r>
              <a:endParaRPr sz="700">
                <a:solidFill>
                  <a:schemeClr val="dk1"/>
                </a:solidFill>
                <a:latin typeface="Barlow"/>
                <a:ea typeface="Barlow"/>
                <a:cs typeface="Barlow"/>
                <a:sym typeface="Barlow"/>
              </a:endParaRPr>
            </a:p>
          </p:txBody>
        </p:sp>
      </p:grpSp>
      <p:sp>
        <p:nvSpPr>
          <p:cNvPr id="796" name="Google Shape;796;p61"/>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7" name="Google Shape;797;p61"/>
          <p:cNvSpPr/>
          <p:nvPr/>
        </p:nvSpPr>
        <p:spPr>
          <a:xfrm rot="5400000">
            <a:off x="1717430" y="3551451"/>
            <a:ext cx="1219200" cy="1219197"/>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8" name="Google Shape;798;p61"/>
          <p:cNvSpPr/>
          <p:nvPr/>
        </p:nvSpPr>
        <p:spPr>
          <a:xfrm>
            <a:off x="7446365" y="514350"/>
            <a:ext cx="1400232" cy="700708"/>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799" name="Google Shape;799;p6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3" name="Shape 803"/>
        <p:cNvGrpSpPr/>
        <p:nvPr/>
      </p:nvGrpSpPr>
      <p:grpSpPr>
        <a:xfrm>
          <a:off x="0" y="0"/>
          <a:ext cx="0" cy="0"/>
          <a:chOff x="0" y="0"/>
          <a:chExt cx="0" cy="0"/>
        </a:xfrm>
      </p:grpSpPr>
      <p:sp>
        <p:nvSpPr>
          <p:cNvPr id="804" name="Google Shape;804;p62"/>
          <p:cNvSpPr/>
          <p:nvPr/>
        </p:nvSpPr>
        <p:spPr>
          <a:xfrm>
            <a:off x="6129125" y="0"/>
            <a:ext cx="30150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05" name="Google Shape;805;p62"/>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06" name="Google Shape;806;p62"/>
          <p:cNvSpPr txBox="1"/>
          <p:nvPr>
            <p:ph idx="1" type="subTitle"/>
          </p:nvPr>
        </p:nvSpPr>
        <p:spPr>
          <a:xfrm>
            <a:off x="516600" y="2457300"/>
            <a:ext cx="3679200" cy="268200"/>
          </a:xfrm>
          <a:prstGeom prst="rect">
            <a:avLst/>
          </a:prstGeom>
        </p:spPr>
        <p:txBody>
          <a:bodyPr anchorCtr="0" anchor="t" bIns="0" lIns="0" spcFirstLastPara="1" rIns="0" wrap="square" tIns="0">
            <a:noAutofit/>
          </a:bodyPr>
          <a:lstStyle/>
          <a:p>
            <a:pPr indent="0" lvl="0" marL="0" rtl="0" algn="just">
              <a:lnSpc>
                <a:spcPct val="140012"/>
              </a:lnSpc>
              <a:spcBef>
                <a:spcPts val="0"/>
              </a:spcBef>
              <a:spcAft>
                <a:spcPts val="0"/>
              </a:spcAft>
              <a:buNone/>
            </a:pPr>
            <a:r>
              <a:rPr lang="en" sz="1400"/>
              <a:t>In our “Work Barriers” questionnaire, p</a:t>
            </a:r>
            <a:r>
              <a:rPr lang="en" sz="1400"/>
              <a:t>articipants saying bad leadership is the reason why they left, but also in a number of questions, participants stating they “agree” or “strongly agree” with their employer empowering them to make decisions or supported their professional development.</a:t>
            </a:r>
            <a:endParaRPr/>
          </a:p>
        </p:txBody>
      </p:sp>
      <p:sp>
        <p:nvSpPr>
          <p:cNvPr id="807" name="Google Shape;807;p62"/>
          <p:cNvSpPr txBox="1"/>
          <p:nvPr>
            <p:ph type="title"/>
          </p:nvPr>
        </p:nvSpPr>
        <p:spPr>
          <a:xfrm>
            <a:off x="516600" y="969600"/>
            <a:ext cx="36792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Dichotomies between participants say and do.</a:t>
            </a:r>
            <a:endParaRPr sz="3000"/>
          </a:p>
        </p:txBody>
      </p:sp>
      <p:pic>
        <p:nvPicPr>
          <p:cNvPr id="808" name="Google Shape;808;p62"/>
          <p:cNvPicPr preferRelativeResize="0"/>
          <p:nvPr/>
        </p:nvPicPr>
        <p:blipFill rotWithShape="1">
          <a:blip r:embed="rId3">
            <a:alphaModFix/>
          </a:blip>
          <a:srcRect b="8409" l="0" r="0" t="8409"/>
          <a:stretch/>
        </p:blipFill>
        <p:spPr>
          <a:xfrm>
            <a:off x="5193675" y="768288"/>
            <a:ext cx="2890775" cy="3606924"/>
          </a:xfrm>
          <a:prstGeom prst="rect">
            <a:avLst/>
          </a:prstGeom>
          <a:noFill/>
          <a:ln>
            <a:noFill/>
          </a:ln>
        </p:spPr>
      </p:pic>
      <p:grpSp>
        <p:nvGrpSpPr>
          <p:cNvPr id="809" name="Google Shape;809;p62"/>
          <p:cNvGrpSpPr/>
          <p:nvPr/>
        </p:nvGrpSpPr>
        <p:grpSpPr>
          <a:xfrm>
            <a:off x="8480846" y="248170"/>
            <a:ext cx="443503" cy="631999"/>
            <a:chOff x="13068348" y="6194425"/>
            <a:chExt cx="715789" cy="1196968"/>
          </a:xfrm>
        </p:grpSpPr>
        <p:sp>
          <p:nvSpPr>
            <p:cNvPr id="810" name="Google Shape;810;p62"/>
            <p:cNvSpPr/>
            <p:nvPr/>
          </p:nvSpPr>
          <p:spPr>
            <a:xfrm>
              <a:off x="13068348" y="6194425"/>
              <a:ext cx="715789" cy="715572"/>
            </a:xfrm>
            <a:custGeom>
              <a:rect b="b" l="l" r="r" t="t"/>
              <a:pathLst>
                <a:path extrusionOk="0" h="715572" w="715789">
                  <a:moveTo>
                    <a:pt x="357892" y="715572"/>
                  </a:moveTo>
                  <a:cubicBezTo>
                    <a:pt x="160552" y="715572"/>
                    <a:pt x="0" y="555069"/>
                    <a:pt x="0" y="357783"/>
                  </a:cubicBezTo>
                  <a:cubicBezTo>
                    <a:pt x="0" y="160503"/>
                    <a:pt x="160552" y="0"/>
                    <a:pt x="357892" y="0"/>
                  </a:cubicBezTo>
                  <a:cubicBezTo>
                    <a:pt x="555238" y="0"/>
                    <a:pt x="715790" y="160503"/>
                    <a:pt x="715790" y="357783"/>
                  </a:cubicBezTo>
                  <a:cubicBezTo>
                    <a:pt x="715790" y="555069"/>
                    <a:pt x="555238" y="715572"/>
                    <a:pt x="357892" y="715572"/>
                  </a:cubicBezTo>
                  <a:close/>
                  <a:moveTo>
                    <a:pt x="357892" y="24332"/>
                  </a:moveTo>
                  <a:cubicBezTo>
                    <a:pt x="173969" y="24332"/>
                    <a:pt x="24339" y="173917"/>
                    <a:pt x="24339" y="357783"/>
                  </a:cubicBezTo>
                  <a:cubicBezTo>
                    <a:pt x="24339" y="541650"/>
                    <a:pt x="173969" y="691241"/>
                    <a:pt x="357892" y="691241"/>
                  </a:cubicBezTo>
                  <a:cubicBezTo>
                    <a:pt x="541815" y="691241"/>
                    <a:pt x="691451" y="541650"/>
                    <a:pt x="691451" y="357783"/>
                  </a:cubicBezTo>
                  <a:cubicBezTo>
                    <a:pt x="691451" y="173917"/>
                    <a:pt x="541815" y="24332"/>
                    <a:pt x="35789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11" name="Google Shape;811;p62"/>
            <p:cNvSpPr/>
            <p:nvPr/>
          </p:nvSpPr>
          <p:spPr>
            <a:xfrm>
              <a:off x="13414070" y="6885665"/>
              <a:ext cx="24339" cy="158346"/>
            </a:xfrm>
            <a:custGeom>
              <a:rect b="b" l="l" r="r" t="t"/>
              <a:pathLst>
                <a:path extrusionOk="0" h="158346" w="24339">
                  <a:moveTo>
                    <a:pt x="12170" y="158347"/>
                  </a:moveTo>
                  <a:cubicBezTo>
                    <a:pt x="5449" y="158347"/>
                    <a:pt x="0" y="152899"/>
                    <a:pt x="0" y="146181"/>
                  </a:cubicBezTo>
                  <a:lnTo>
                    <a:pt x="0" y="12166"/>
                  </a:lnTo>
                  <a:cubicBezTo>
                    <a:pt x="0" y="5447"/>
                    <a:pt x="5449" y="0"/>
                    <a:pt x="12170" y="0"/>
                  </a:cubicBezTo>
                  <a:cubicBezTo>
                    <a:pt x="18890" y="0"/>
                    <a:pt x="24339" y="5447"/>
                    <a:pt x="24339" y="12166"/>
                  </a:cubicBezTo>
                  <a:lnTo>
                    <a:pt x="24339" y="146181"/>
                  </a:lnTo>
                  <a:cubicBezTo>
                    <a:pt x="24339" y="152899"/>
                    <a:pt x="18890" y="158347"/>
                    <a:pt x="12170" y="15834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12" name="Google Shape;812;p62"/>
            <p:cNvSpPr/>
            <p:nvPr/>
          </p:nvSpPr>
          <p:spPr>
            <a:xfrm>
              <a:off x="13350572" y="7019680"/>
              <a:ext cx="151341" cy="371713"/>
            </a:xfrm>
            <a:custGeom>
              <a:rect b="b" l="l" r="r" t="t"/>
              <a:pathLst>
                <a:path extrusionOk="0" h="371713" w="151341">
                  <a:moveTo>
                    <a:pt x="139172" y="371713"/>
                  </a:moveTo>
                  <a:lnTo>
                    <a:pt x="12170" y="371713"/>
                  </a:lnTo>
                  <a:cubicBezTo>
                    <a:pt x="5449" y="371713"/>
                    <a:pt x="0" y="366266"/>
                    <a:pt x="0" y="359548"/>
                  </a:cubicBezTo>
                  <a:lnTo>
                    <a:pt x="0" y="12166"/>
                  </a:lnTo>
                  <a:cubicBezTo>
                    <a:pt x="0" y="5447"/>
                    <a:pt x="5449" y="0"/>
                    <a:pt x="12170" y="0"/>
                  </a:cubicBezTo>
                  <a:lnTo>
                    <a:pt x="139172" y="0"/>
                  </a:lnTo>
                  <a:cubicBezTo>
                    <a:pt x="145893" y="0"/>
                    <a:pt x="151342" y="5447"/>
                    <a:pt x="151342" y="12166"/>
                  </a:cubicBezTo>
                  <a:lnTo>
                    <a:pt x="151342" y="359548"/>
                  </a:lnTo>
                  <a:cubicBezTo>
                    <a:pt x="151342" y="366266"/>
                    <a:pt x="145893" y="371713"/>
                    <a:pt x="139172" y="371713"/>
                  </a:cubicBezTo>
                  <a:close/>
                  <a:moveTo>
                    <a:pt x="24339" y="347382"/>
                  </a:moveTo>
                  <a:lnTo>
                    <a:pt x="127002" y="347382"/>
                  </a:lnTo>
                  <a:lnTo>
                    <a:pt x="127002" y="24332"/>
                  </a:lnTo>
                  <a:lnTo>
                    <a:pt x="24339" y="24332"/>
                  </a:lnTo>
                  <a:lnTo>
                    <a:pt x="24339" y="347382"/>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13" name="Google Shape;813;p62"/>
            <p:cNvSpPr/>
            <p:nvPr/>
          </p:nvSpPr>
          <p:spPr>
            <a:xfrm>
              <a:off x="13350572" y="7274041"/>
              <a:ext cx="151341" cy="24331"/>
            </a:xfrm>
            <a:custGeom>
              <a:rect b="b" l="l" r="r" t="t"/>
              <a:pathLst>
                <a:path extrusionOk="0" h="24331" w="151341">
                  <a:moveTo>
                    <a:pt x="139172" y="24332"/>
                  </a:moveTo>
                  <a:lnTo>
                    <a:pt x="12170" y="24332"/>
                  </a:lnTo>
                  <a:cubicBezTo>
                    <a:pt x="5449" y="24332"/>
                    <a:pt x="0" y="18884"/>
                    <a:pt x="0" y="12166"/>
                  </a:cubicBezTo>
                  <a:cubicBezTo>
                    <a:pt x="0" y="5447"/>
                    <a:pt x="5449" y="0"/>
                    <a:pt x="12170" y="0"/>
                  </a:cubicBezTo>
                  <a:lnTo>
                    <a:pt x="139172" y="0"/>
                  </a:lnTo>
                  <a:cubicBezTo>
                    <a:pt x="145893" y="0"/>
                    <a:pt x="151342" y="5447"/>
                    <a:pt x="151342" y="12166"/>
                  </a:cubicBezTo>
                  <a:cubicBezTo>
                    <a:pt x="151342" y="18884"/>
                    <a:pt x="145893" y="24332"/>
                    <a:pt x="13917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14" name="Google Shape;814;p62"/>
            <p:cNvSpPr/>
            <p:nvPr/>
          </p:nvSpPr>
          <p:spPr>
            <a:xfrm>
              <a:off x="13306538" y="6282414"/>
              <a:ext cx="389580" cy="539589"/>
            </a:xfrm>
            <a:custGeom>
              <a:rect b="b" l="l" r="r" t="t"/>
              <a:pathLst>
                <a:path extrusionOk="0" h="539589" w="389580">
                  <a:moveTo>
                    <a:pt x="119704" y="0"/>
                  </a:moveTo>
                  <a:cubicBezTo>
                    <a:pt x="76655" y="0"/>
                    <a:pt x="36110" y="10338"/>
                    <a:pt x="0" y="28260"/>
                  </a:cubicBezTo>
                  <a:cubicBezTo>
                    <a:pt x="33277" y="72391"/>
                    <a:pt x="56204" y="163829"/>
                    <a:pt x="56204" y="269795"/>
                  </a:cubicBezTo>
                  <a:cubicBezTo>
                    <a:pt x="56204" y="375763"/>
                    <a:pt x="33277" y="467202"/>
                    <a:pt x="0" y="511329"/>
                  </a:cubicBezTo>
                  <a:cubicBezTo>
                    <a:pt x="36110" y="529253"/>
                    <a:pt x="76655" y="539589"/>
                    <a:pt x="119704" y="539589"/>
                  </a:cubicBezTo>
                  <a:cubicBezTo>
                    <a:pt x="268753" y="539589"/>
                    <a:pt x="389580" y="418800"/>
                    <a:pt x="389580" y="269795"/>
                  </a:cubicBezTo>
                  <a:cubicBezTo>
                    <a:pt x="389580" y="120792"/>
                    <a:pt x="268753" y="0"/>
                    <a:pt x="119704"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18" name="Shape 818"/>
        <p:cNvGrpSpPr/>
        <p:nvPr/>
      </p:nvGrpSpPr>
      <p:grpSpPr>
        <a:xfrm>
          <a:off x="0" y="0"/>
          <a:ext cx="0" cy="0"/>
          <a:chOff x="0" y="0"/>
          <a:chExt cx="0" cy="0"/>
        </a:xfrm>
      </p:grpSpPr>
      <p:sp>
        <p:nvSpPr>
          <p:cNvPr id="819" name="Google Shape;819;p63"/>
          <p:cNvSpPr/>
          <p:nvPr/>
        </p:nvSpPr>
        <p:spPr>
          <a:xfrm>
            <a:off x="6129125" y="0"/>
            <a:ext cx="30150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20" name="Google Shape;820;p63"/>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21" name="Google Shape;821;p63"/>
          <p:cNvSpPr txBox="1"/>
          <p:nvPr>
            <p:ph idx="1" type="subTitle"/>
          </p:nvPr>
        </p:nvSpPr>
        <p:spPr>
          <a:xfrm>
            <a:off x="516600" y="2990700"/>
            <a:ext cx="3679200" cy="268200"/>
          </a:xfrm>
          <a:prstGeom prst="rect">
            <a:avLst/>
          </a:prstGeom>
        </p:spPr>
        <p:txBody>
          <a:bodyPr anchorCtr="0" anchor="t" bIns="0" lIns="0" spcFirstLastPara="1" rIns="0" wrap="square" tIns="0">
            <a:noAutofit/>
          </a:bodyPr>
          <a:lstStyle/>
          <a:p>
            <a:pPr indent="0" lvl="0" marL="0" rtl="0" algn="just">
              <a:lnSpc>
                <a:spcPct val="140012"/>
              </a:lnSpc>
              <a:spcBef>
                <a:spcPts val="0"/>
              </a:spcBef>
              <a:spcAft>
                <a:spcPts val="0"/>
              </a:spcAft>
              <a:buNone/>
            </a:pPr>
            <a:r>
              <a:rPr lang="en" sz="1400"/>
              <a:t>In our “Activities Outside of Work” </a:t>
            </a:r>
            <a:r>
              <a:rPr lang="en" sz="1400"/>
              <a:t>questionnaire</a:t>
            </a:r>
            <a:r>
              <a:rPr lang="en" sz="1400"/>
              <a:t>, 70% prefer working in the office, but also highly value </a:t>
            </a:r>
            <a:r>
              <a:rPr lang="en" sz="1400"/>
              <a:t>work life</a:t>
            </a:r>
            <a:r>
              <a:rPr lang="en" sz="1400"/>
              <a:t> balance.</a:t>
            </a:r>
            <a:endParaRPr/>
          </a:p>
        </p:txBody>
      </p:sp>
      <p:sp>
        <p:nvSpPr>
          <p:cNvPr id="822" name="Google Shape;822;p63"/>
          <p:cNvSpPr txBox="1"/>
          <p:nvPr>
            <p:ph type="title"/>
          </p:nvPr>
        </p:nvSpPr>
        <p:spPr>
          <a:xfrm>
            <a:off x="516600" y="1503000"/>
            <a:ext cx="36792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Working in the office does not conflict with their work-life balance values</a:t>
            </a:r>
            <a:endParaRPr sz="3000"/>
          </a:p>
        </p:txBody>
      </p:sp>
      <p:pic>
        <p:nvPicPr>
          <p:cNvPr id="823" name="Google Shape;823;p63"/>
          <p:cNvPicPr preferRelativeResize="0"/>
          <p:nvPr/>
        </p:nvPicPr>
        <p:blipFill rotWithShape="1">
          <a:blip r:embed="rId3">
            <a:alphaModFix/>
          </a:blip>
          <a:srcRect b="0" l="23284" r="23284" t="0"/>
          <a:stretch/>
        </p:blipFill>
        <p:spPr>
          <a:xfrm>
            <a:off x="5193675" y="768288"/>
            <a:ext cx="2890776" cy="3606923"/>
          </a:xfrm>
          <a:prstGeom prst="rect">
            <a:avLst/>
          </a:prstGeom>
          <a:noFill/>
          <a:ln>
            <a:noFill/>
          </a:ln>
        </p:spPr>
      </p:pic>
      <p:grpSp>
        <p:nvGrpSpPr>
          <p:cNvPr id="824" name="Google Shape;824;p63"/>
          <p:cNvGrpSpPr/>
          <p:nvPr/>
        </p:nvGrpSpPr>
        <p:grpSpPr>
          <a:xfrm>
            <a:off x="8480846" y="248170"/>
            <a:ext cx="443503" cy="631999"/>
            <a:chOff x="13068348" y="6194425"/>
            <a:chExt cx="715789" cy="1196968"/>
          </a:xfrm>
        </p:grpSpPr>
        <p:sp>
          <p:nvSpPr>
            <p:cNvPr id="825" name="Google Shape;825;p63"/>
            <p:cNvSpPr/>
            <p:nvPr/>
          </p:nvSpPr>
          <p:spPr>
            <a:xfrm>
              <a:off x="13068348" y="6194425"/>
              <a:ext cx="715789" cy="715572"/>
            </a:xfrm>
            <a:custGeom>
              <a:rect b="b" l="l" r="r" t="t"/>
              <a:pathLst>
                <a:path extrusionOk="0" h="715572" w="715789">
                  <a:moveTo>
                    <a:pt x="357892" y="715572"/>
                  </a:moveTo>
                  <a:cubicBezTo>
                    <a:pt x="160552" y="715572"/>
                    <a:pt x="0" y="555069"/>
                    <a:pt x="0" y="357783"/>
                  </a:cubicBezTo>
                  <a:cubicBezTo>
                    <a:pt x="0" y="160503"/>
                    <a:pt x="160552" y="0"/>
                    <a:pt x="357892" y="0"/>
                  </a:cubicBezTo>
                  <a:cubicBezTo>
                    <a:pt x="555238" y="0"/>
                    <a:pt x="715790" y="160503"/>
                    <a:pt x="715790" y="357783"/>
                  </a:cubicBezTo>
                  <a:cubicBezTo>
                    <a:pt x="715790" y="555069"/>
                    <a:pt x="555238" y="715572"/>
                    <a:pt x="357892" y="715572"/>
                  </a:cubicBezTo>
                  <a:close/>
                  <a:moveTo>
                    <a:pt x="357892" y="24332"/>
                  </a:moveTo>
                  <a:cubicBezTo>
                    <a:pt x="173969" y="24332"/>
                    <a:pt x="24339" y="173917"/>
                    <a:pt x="24339" y="357783"/>
                  </a:cubicBezTo>
                  <a:cubicBezTo>
                    <a:pt x="24339" y="541650"/>
                    <a:pt x="173969" y="691241"/>
                    <a:pt x="357892" y="691241"/>
                  </a:cubicBezTo>
                  <a:cubicBezTo>
                    <a:pt x="541815" y="691241"/>
                    <a:pt x="691451" y="541650"/>
                    <a:pt x="691451" y="357783"/>
                  </a:cubicBezTo>
                  <a:cubicBezTo>
                    <a:pt x="691451" y="173917"/>
                    <a:pt x="541815" y="24332"/>
                    <a:pt x="35789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26" name="Google Shape;826;p63"/>
            <p:cNvSpPr/>
            <p:nvPr/>
          </p:nvSpPr>
          <p:spPr>
            <a:xfrm>
              <a:off x="13414070" y="6885665"/>
              <a:ext cx="24339" cy="158346"/>
            </a:xfrm>
            <a:custGeom>
              <a:rect b="b" l="l" r="r" t="t"/>
              <a:pathLst>
                <a:path extrusionOk="0" h="158346" w="24339">
                  <a:moveTo>
                    <a:pt x="12170" y="158347"/>
                  </a:moveTo>
                  <a:cubicBezTo>
                    <a:pt x="5449" y="158347"/>
                    <a:pt x="0" y="152899"/>
                    <a:pt x="0" y="146181"/>
                  </a:cubicBezTo>
                  <a:lnTo>
                    <a:pt x="0" y="12166"/>
                  </a:lnTo>
                  <a:cubicBezTo>
                    <a:pt x="0" y="5447"/>
                    <a:pt x="5449" y="0"/>
                    <a:pt x="12170" y="0"/>
                  </a:cubicBezTo>
                  <a:cubicBezTo>
                    <a:pt x="18890" y="0"/>
                    <a:pt x="24339" y="5447"/>
                    <a:pt x="24339" y="12166"/>
                  </a:cubicBezTo>
                  <a:lnTo>
                    <a:pt x="24339" y="146181"/>
                  </a:lnTo>
                  <a:cubicBezTo>
                    <a:pt x="24339" y="152899"/>
                    <a:pt x="18890" y="158347"/>
                    <a:pt x="12170" y="15834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27" name="Google Shape;827;p63"/>
            <p:cNvSpPr/>
            <p:nvPr/>
          </p:nvSpPr>
          <p:spPr>
            <a:xfrm>
              <a:off x="13350572" y="7019680"/>
              <a:ext cx="151341" cy="371713"/>
            </a:xfrm>
            <a:custGeom>
              <a:rect b="b" l="l" r="r" t="t"/>
              <a:pathLst>
                <a:path extrusionOk="0" h="371713" w="151341">
                  <a:moveTo>
                    <a:pt x="139172" y="371713"/>
                  </a:moveTo>
                  <a:lnTo>
                    <a:pt x="12170" y="371713"/>
                  </a:lnTo>
                  <a:cubicBezTo>
                    <a:pt x="5449" y="371713"/>
                    <a:pt x="0" y="366266"/>
                    <a:pt x="0" y="359548"/>
                  </a:cubicBezTo>
                  <a:lnTo>
                    <a:pt x="0" y="12166"/>
                  </a:lnTo>
                  <a:cubicBezTo>
                    <a:pt x="0" y="5447"/>
                    <a:pt x="5449" y="0"/>
                    <a:pt x="12170" y="0"/>
                  </a:cubicBezTo>
                  <a:lnTo>
                    <a:pt x="139172" y="0"/>
                  </a:lnTo>
                  <a:cubicBezTo>
                    <a:pt x="145893" y="0"/>
                    <a:pt x="151342" y="5447"/>
                    <a:pt x="151342" y="12166"/>
                  </a:cubicBezTo>
                  <a:lnTo>
                    <a:pt x="151342" y="359548"/>
                  </a:lnTo>
                  <a:cubicBezTo>
                    <a:pt x="151342" y="366266"/>
                    <a:pt x="145893" y="371713"/>
                    <a:pt x="139172" y="371713"/>
                  </a:cubicBezTo>
                  <a:close/>
                  <a:moveTo>
                    <a:pt x="24339" y="347382"/>
                  </a:moveTo>
                  <a:lnTo>
                    <a:pt x="127002" y="347382"/>
                  </a:lnTo>
                  <a:lnTo>
                    <a:pt x="127002" y="24332"/>
                  </a:lnTo>
                  <a:lnTo>
                    <a:pt x="24339" y="24332"/>
                  </a:lnTo>
                  <a:lnTo>
                    <a:pt x="24339" y="347382"/>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28" name="Google Shape;828;p63"/>
            <p:cNvSpPr/>
            <p:nvPr/>
          </p:nvSpPr>
          <p:spPr>
            <a:xfrm>
              <a:off x="13350572" y="7274041"/>
              <a:ext cx="151341" cy="24331"/>
            </a:xfrm>
            <a:custGeom>
              <a:rect b="b" l="l" r="r" t="t"/>
              <a:pathLst>
                <a:path extrusionOk="0" h="24331" w="151341">
                  <a:moveTo>
                    <a:pt x="139172" y="24332"/>
                  </a:moveTo>
                  <a:lnTo>
                    <a:pt x="12170" y="24332"/>
                  </a:lnTo>
                  <a:cubicBezTo>
                    <a:pt x="5449" y="24332"/>
                    <a:pt x="0" y="18884"/>
                    <a:pt x="0" y="12166"/>
                  </a:cubicBezTo>
                  <a:cubicBezTo>
                    <a:pt x="0" y="5447"/>
                    <a:pt x="5449" y="0"/>
                    <a:pt x="12170" y="0"/>
                  </a:cubicBezTo>
                  <a:lnTo>
                    <a:pt x="139172" y="0"/>
                  </a:lnTo>
                  <a:cubicBezTo>
                    <a:pt x="145893" y="0"/>
                    <a:pt x="151342" y="5447"/>
                    <a:pt x="151342" y="12166"/>
                  </a:cubicBezTo>
                  <a:cubicBezTo>
                    <a:pt x="151342" y="18884"/>
                    <a:pt x="145893" y="24332"/>
                    <a:pt x="13917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29" name="Google Shape;829;p63"/>
            <p:cNvSpPr/>
            <p:nvPr/>
          </p:nvSpPr>
          <p:spPr>
            <a:xfrm>
              <a:off x="13306538" y="6282414"/>
              <a:ext cx="389580" cy="539589"/>
            </a:xfrm>
            <a:custGeom>
              <a:rect b="b" l="l" r="r" t="t"/>
              <a:pathLst>
                <a:path extrusionOk="0" h="539589" w="389580">
                  <a:moveTo>
                    <a:pt x="119704" y="0"/>
                  </a:moveTo>
                  <a:cubicBezTo>
                    <a:pt x="76655" y="0"/>
                    <a:pt x="36110" y="10338"/>
                    <a:pt x="0" y="28260"/>
                  </a:cubicBezTo>
                  <a:cubicBezTo>
                    <a:pt x="33277" y="72391"/>
                    <a:pt x="56204" y="163829"/>
                    <a:pt x="56204" y="269795"/>
                  </a:cubicBezTo>
                  <a:cubicBezTo>
                    <a:pt x="56204" y="375763"/>
                    <a:pt x="33277" y="467202"/>
                    <a:pt x="0" y="511329"/>
                  </a:cubicBezTo>
                  <a:cubicBezTo>
                    <a:pt x="36110" y="529253"/>
                    <a:pt x="76655" y="539589"/>
                    <a:pt x="119704" y="539589"/>
                  </a:cubicBezTo>
                  <a:cubicBezTo>
                    <a:pt x="268753" y="539589"/>
                    <a:pt x="389580" y="418800"/>
                    <a:pt x="389580" y="269795"/>
                  </a:cubicBezTo>
                  <a:cubicBezTo>
                    <a:pt x="389580" y="120792"/>
                    <a:pt x="268753" y="0"/>
                    <a:pt x="119704"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33" name="Shape 833"/>
        <p:cNvGrpSpPr/>
        <p:nvPr/>
      </p:nvGrpSpPr>
      <p:grpSpPr>
        <a:xfrm>
          <a:off x="0" y="0"/>
          <a:ext cx="0" cy="0"/>
          <a:chOff x="0" y="0"/>
          <a:chExt cx="0" cy="0"/>
        </a:xfrm>
      </p:grpSpPr>
      <p:sp>
        <p:nvSpPr>
          <p:cNvPr id="834" name="Google Shape;834;p64"/>
          <p:cNvSpPr/>
          <p:nvPr/>
        </p:nvSpPr>
        <p:spPr>
          <a:xfrm>
            <a:off x="6129125" y="0"/>
            <a:ext cx="3015000" cy="5143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835" name="Google Shape;835;p6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36" name="Google Shape;836;p64"/>
          <p:cNvSpPr txBox="1"/>
          <p:nvPr>
            <p:ph idx="1" type="subTitle"/>
          </p:nvPr>
        </p:nvSpPr>
        <p:spPr>
          <a:xfrm>
            <a:off x="516600" y="2457300"/>
            <a:ext cx="3679200" cy="268200"/>
          </a:xfrm>
          <a:prstGeom prst="rect">
            <a:avLst/>
          </a:prstGeom>
        </p:spPr>
        <p:txBody>
          <a:bodyPr anchorCtr="0" anchor="t" bIns="0" lIns="0" spcFirstLastPara="1" rIns="0" wrap="square" tIns="0">
            <a:noAutofit/>
          </a:bodyPr>
          <a:lstStyle/>
          <a:p>
            <a:pPr indent="0" lvl="0" marL="0" rtl="0" algn="just">
              <a:lnSpc>
                <a:spcPct val="140012"/>
              </a:lnSpc>
              <a:spcBef>
                <a:spcPts val="0"/>
              </a:spcBef>
              <a:spcAft>
                <a:spcPts val="0"/>
              </a:spcAft>
              <a:buNone/>
            </a:pPr>
            <a:r>
              <a:rPr lang="en" sz="1400"/>
              <a:t>In our usability tests, all three instructors recognized that users were unlikely to first search for a role when looking for a specific job title if it was similar to what was in the previous instruction/task. </a:t>
            </a:r>
            <a:endParaRPr/>
          </a:p>
        </p:txBody>
      </p:sp>
      <p:sp>
        <p:nvSpPr>
          <p:cNvPr id="837" name="Google Shape;837;p64"/>
          <p:cNvSpPr txBox="1"/>
          <p:nvPr>
            <p:ph type="title"/>
          </p:nvPr>
        </p:nvSpPr>
        <p:spPr>
          <a:xfrm>
            <a:off x="516600" y="969600"/>
            <a:ext cx="36792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000"/>
              <a:t>Users can be skewed by previous actions</a:t>
            </a:r>
            <a:endParaRPr sz="3000"/>
          </a:p>
        </p:txBody>
      </p:sp>
      <p:pic>
        <p:nvPicPr>
          <p:cNvPr id="838" name="Google Shape;838;p64"/>
          <p:cNvPicPr preferRelativeResize="0"/>
          <p:nvPr/>
        </p:nvPicPr>
        <p:blipFill rotWithShape="1">
          <a:blip r:embed="rId3">
            <a:alphaModFix/>
          </a:blip>
          <a:srcRect b="0" l="12478" r="12485" t="0"/>
          <a:stretch/>
        </p:blipFill>
        <p:spPr>
          <a:xfrm>
            <a:off x="5193675" y="768288"/>
            <a:ext cx="2890775" cy="3606925"/>
          </a:xfrm>
          <a:prstGeom prst="rect">
            <a:avLst/>
          </a:prstGeom>
          <a:noFill/>
          <a:ln>
            <a:noFill/>
          </a:ln>
        </p:spPr>
      </p:pic>
      <p:grpSp>
        <p:nvGrpSpPr>
          <p:cNvPr id="839" name="Google Shape;839;p64"/>
          <p:cNvGrpSpPr/>
          <p:nvPr/>
        </p:nvGrpSpPr>
        <p:grpSpPr>
          <a:xfrm>
            <a:off x="8480846" y="248170"/>
            <a:ext cx="443503" cy="631999"/>
            <a:chOff x="13068348" y="6194425"/>
            <a:chExt cx="715789" cy="1196968"/>
          </a:xfrm>
        </p:grpSpPr>
        <p:sp>
          <p:nvSpPr>
            <p:cNvPr id="840" name="Google Shape;840;p64"/>
            <p:cNvSpPr/>
            <p:nvPr/>
          </p:nvSpPr>
          <p:spPr>
            <a:xfrm>
              <a:off x="13068348" y="6194425"/>
              <a:ext cx="715789" cy="715572"/>
            </a:xfrm>
            <a:custGeom>
              <a:rect b="b" l="l" r="r" t="t"/>
              <a:pathLst>
                <a:path extrusionOk="0" h="715572" w="715789">
                  <a:moveTo>
                    <a:pt x="357892" y="715572"/>
                  </a:moveTo>
                  <a:cubicBezTo>
                    <a:pt x="160552" y="715572"/>
                    <a:pt x="0" y="555069"/>
                    <a:pt x="0" y="357783"/>
                  </a:cubicBezTo>
                  <a:cubicBezTo>
                    <a:pt x="0" y="160503"/>
                    <a:pt x="160552" y="0"/>
                    <a:pt x="357892" y="0"/>
                  </a:cubicBezTo>
                  <a:cubicBezTo>
                    <a:pt x="555238" y="0"/>
                    <a:pt x="715790" y="160503"/>
                    <a:pt x="715790" y="357783"/>
                  </a:cubicBezTo>
                  <a:cubicBezTo>
                    <a:pt x="715790" y="555069"/>
                    <a:pt x="555238" y="715572"/>
                    <a:pt x="357892" y="715572"/>
                  </a:cubicBezTo>
                  <a:close/>
                  <a:moveTo>
                    <a:pt x="357892" y="24332"/>
                  </a:moveTo>
                  <a:cubicBezTo>
                    <a:pt x="173969" y="24332"/>
                    <a:pt x="24339" y="173917"/>
                    <a:pt x="24339" y="357783"/>
                  </a:cubicBezTo>
                  <a:cubicBezTo>
                    <a:pt x="24339" y="541650"/>
                    <a:pt x="173969" y="691241"/>
                    <a:pt x="357892" y="691241"/>
                  </a:cubicBezTo>
                  <a:cubicBezTo>
                    <a:pt x="541815" y="691241"/>
                    <a:pt x="691451" y="541650"/>
                    <a:pt x="691451" y="357783"/>
                  </a:cubicBezTo>
                  <a:cubicBezTo>
                    <a:pt x="691451" y="173917"/>
                    <a:pt x="541815" y="24332"/>
                    <a:pt x="35789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41" name="Google Shape;841;p64"/>
            <p:cNvSpPr/>
            <p:nvPr/>
          </p:nvSpPr>
          <p:spPr>
            <a:xfrm>
              <a:off x="13414070" y="6885665"/>
              <a:ext cx="24339" cy="158346"/>
            </a:xfrm>
            <a:custGeom>
              <a:rect b="b" l="l" r="r" t="t"/>
              <a:pathLst>
                <a:path extrusionOk="0" h="158346" w="24339">
                  <a:moveTo>
                    <a:pt x="12170" y="158347"/>
                  </a:moveTo>
                  <a:cubicBezTo>
                    <a:pt x="5449" y="158347"/>
                    <a:pt x="0" y="152899"/>
                    <a:pt x="0" y="146181"/>
                  </a:cubicBezTo>
                  <a:lnTo>
                    <a:pt x="0" y="12166"/>
                  </a:lnTo>
                  <a:cubicBezTo>
                    <a:pt x="0" y="5447"/>
                    <a:pt x="5449" y="0"/>
                    <a:pt x="12170" y="0"/>
                  </a:cubicBezTo>
                  <a:cubicBezTo>
                    <a:pt x="18890" y="0"/>
                    <a:pt x="24339" y="5447"/>
                    <a:pt x="24339" y="12166"/>
                  </a:cubicBezTo>
                  <a:lnTo>
                    <a:pt x="24339" y="146181"/>
                  </a:lnTo>
                  <a:cubicBezTo>
                    <a:pt x="24339" y="152899"/>
                    <a:pt x="18890" y="158347"/>
                    <a:pt x="12170" y="15834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42" name="Google Shape;842;p64"/>
            <p:cNvSpPr/>
            <p:nvPr/>
          </p:nvSpPr>
          <p:spPr>
            <a:xfrm>
              <a:off x="13350572" y="7019680"/>
              <a:ext cx="151341" cy="371713"/>
            </a:xfrm>
            <a:custGeom>
              <a:rect b="b" l="l" r="r" t="t"/>
              <a:pathLst>
                <a:path extrusionOk="0" h="371713" w="151341">
                  <a:moveTo>
                    <a:pt x="139172" y="371713"/>
                  </a:moveTo>
                  <a:lnTo>
                    <a:pt x="12170" y="371713"/>
                  </a:lnTo>
                  <a:cubicBezTo>
                    <a:pt x="5449" y="371713"/>
                    <a:pt x="0" y="366266"/>
                    <a:pt x="0" y="359548"/>
                  </a:cubicBezTo>
                  <a:lnTo>
                    <a:pt x="0" y="12166"/>
                  </a:lnTo>
                  <a:cubicBezTo>
                    <a:pt x="0" y="5447"/>
                    <a:pt x="5449" y="0"/>
                    <a:pt x="12170" y="0"/>
                  </a:cubicBezTo>
                  <a:lnTo>
                    <a:pt x="139172" y="0"/>
                  </a:lnTo>
                  <a:cubicBezTo>
                    <a:pt x="145893" y="0"/>
                    <a:pt x="151342" y="5447"/>
                    <a:pt x="151342" y="12166"/>
                  </a:cubicBezTo>
                  <a:lnTo>
                    <a:pt x="151342" y="359548"/>
                  </a:lnTo>
                  <a:cubicBezTo>
                    <a:pt x="151342" y="366266"/>
                    <a:pt x="145893" y="371713"/>
                    <a:pt x="139172" y="371713"/>
                  </a:cubicBezTo>
                  <a:close/>
                  <a:moveTo>
                    <a:pt x="24339" y="347382"/>
                  </a:moveTo>
                  <a:lnTo>
                    <a:pt x="127002" y="347382"/>
                  </a:lnTo>
                  <a:lnTo>
                    <a:pt x="127002" y="24332"/>
                  </a:lnTo>
                  <a:lnTo>
                    <a:pt x="24339" y="24332"/>
                  </a:lnTo>
                  <a:lnTo>
                    <a:pt x="24339" y="347382"/>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43" name="Google Shape;843;p64"/>
            <p:cNvSpPr/>
            <p:nvPr/>
          </p:nvSpPr>
          <p:spPr>
            <a:xfrm>
              <a:off x="13350572" y="7274041"/>
              <a:ext cx="151341" cy="24331"/>
            </a:xfrm>
            <a:custGeom>
              <a:rect b="b" l="l" r="r" t="t"/>
              <a:pathLst>
                <a:path extrusionOk="0" h="24331" w="151341">
                  <a:moveTo>
                    <a:pt x="139172" y="24332"/>
                  </a:moveTo>
                  <a:lnTo>
                    <a:pt x="12170" y="24332"/>
                  </a:lnTo>
                  <a:cubicBezTo>
                    <a:pt x="5449" y="24332"/>
                    <a:pt x="0" y="18884"/>
                    <a:pt x="0" y="12166"/>
                  </a:cubicBezTo>
                  <a:cubicBezTo>
                    <a:pt x="0" y="5447"/>
                    <a:pt x="5449" y="0"/>
                    <a:pt x="12170" y="0"/>
                  </a:cubicBezTo>
                  <a:lnTo>
                    <a:pt x="139172" y="0"/>
                  </a:lnTo>
                  <a:cubicBezTo>
                    <a:pt x="145893" y="0"/>
                    <a:pt x="151342" y="5447"/>
                    <a:pt x="151342" y="12166"/>
                  </a:cubicBezTo>
                  <a:cubicBezTo>
                    <a:pt x="151342" y="18884"/>
                    <a:pt x="145893" y="24332"/>
                    <a:pt x="13917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44" name="Google Shape;844;p64"/>
            <p:cNvSpPr/>
            <p:nvPr/>
          </p:nvSpPr>
          <p:spPr>
            <a:xfrm>
              <a:off x="13306538" y="6282414"/>
              <a:ext cx="389580" cy="539589"/>
            </a:xfrm>
            <a:custGeom>
              <a:rect b="b" l="l" r="r" t="t"/>
              <a:pathLst>
                <a:path extrusionOk="0" h="539589" w="389580">
                  <a:moveTo>
                    <a:pt x="119704" y="0"/>
                  </a:moveTo>
                  <a:cubicBezTo>
                    <a:pt x="76655" y="0"/>
                    <a:pt x="36110" y="10338"/>
                    <a:pt x="0" y="28260"/>
                  </a:cubicBezTo>
                  <a:cubicBezTo>
                    <a:pt x="33277" y="72391"/>
                    <a:pt x="56204" y="163829"/>
                    <a:pt x="56204" y="269795"/>
                  </a:cubicBezTo>
                  <a:cubicBezTo>
                    <a:pt x="56204" y="375763"/>
                    <a:pt x="33277" y="467202"/>
                    <a:pt x="0" y="511329"/>
                  </a:cubicBezTo>
                  <a:cubicBezTo>
                    <a:pt x="36110" y="529253"/>
                    <a:pt x="76655" y="539589"/>
                    <a:pt x="119704" y="539589"/>
                  </a:cubicBezTo>
                  <a:cubicBezTo>
                    <a:pt x="268753" y="539589"/>
                    <a:pt x="389580" y="418800"/>
                    <a:pt x="389580" y="269795"/>
                  </a:cubicBezTo>
                  <a:cubicBezTo>
                    <a:pt x="389580" y="120792"/>
                    <a:pt x="268753" y="0"/>
                    <a:pt x="119704" y="0"/>
                  </a:cubicBezTo>
                  <a:close/>
                </a:path>
              </a:pathLst>
            </a:custGeom>
            <a:solidFill>
              <a:schemeClr val="lt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0" name="Shape 120"/>
        <p:cNvGrpSpPr/>
        <p:nvPr/>
      </p:nvGrpSpPr>
      <p:grpSpPr>
        <a:xfrm>
          <a:off x="0" y="0"/>
          <a:ext cx="0" cy="0"/>
          <a:chOff x="0" y="0"/>
          <a:chExt cx="0" cy="0"/>
        </a:xfrm>
      </p:grpSpPr>
      <p:cxnSp>
        <p:nvCxnSpPr>
          <p:cNvPr id="121" name="Google Shape;121;p20"/>
          <p:cNvCxnSpPr/>
          <p:nvPr/>
        </p:nvCxnSpPr>
        <p:spPr>
          <a:xfrm>
            <a:off x="784094" y="2577761"/>
            <a:ext cx="2372400" cy="12900"/>
          </a:xfrm>
          <a:prstGeom prst="straightConnector1">
            <a:avLst/>
          </a:prstGeom>
          <a:noFill/>
          <a:ln cap="rnd" cmpd="sng" w="9525">
            <a:solidFill>
              <a:schemeClr val="dk1">
                <a:alpha val="38820"/>
              </a:schemeClr>
            </a:solidFill>
            <a:prstDash val="solid"/>
            <a:round/>
            <a:headEnd len="sm" w="sm" type="none"/>
            <a:tailEnd len="sm" w="sm" type="none"/>
          </a:ln>
        </p:spPr>
      </p:cxnSp>
      <p:grpSp>
        <p:nvGrpSpPr>
          <p:cNvPr id="122" name="Google Shape;122;p20"/>
          <p:cNvGrpSpPr/>
          <p:nvPr/>
        </p:nvGrpSpPr>
        <p:grpSpPr>
          <a:xfrm>
            <a:off x="819150" y="2899175"/>
            <a:ext cx="2219400" cy="1133313"/>
            <a:chOff x="0" y="-66667"/>
            <a:chExt cx="5918400" cy="3022167"/>
          </a:xfrm>
        </p:grpSpPr>
        <p:sp>
          <p:nvSpPr>
            <p:cNvPr id="123" name="Google Shape;123;p20"/>
            <p:cNvSpPr txBox="1"/>
            <p:nvPr/>
          </p:nvSpPr>
          <p:spPr>
            <a:xfrm>
              <a:off x="0" y="-66667"/>
              <a:ext cx="5402400" cy="656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600">
                  <a:solidFill>
                    <a:schemeClr val="dk1"/>
                  </a:solidFill>
                  <a:latin typeface="Barlow Medium"/>
                  <a:ea typeface="Barlow Medium"/>
                  <a:cs typeface="Barlow Medium"/>
                  <a:sym typeface="Barlow Medium"/>
                </a:rPr>
                <a:t>One-on-one Interviews</a:t>
              </a:r>
              <a:endParaRPr sz="700">
                <a:solidFill>
                  <a:schemeClr val="dk1"/>
                </a:solidFill>
                <a:latin typeface="Barlow"/>
                <a:ea typeface="Barlow"/>
                <a:cs typeface="Barlow"/>
                <a:sym typeface="Barlow"/>
              </a:endParaRPr>
            </a:p>
          </p:txBody>
        </p:sp>
        <p:sp>
          <p:nvSpPr>
            <p:cNvPr id="124" name="Google Shape;124;p20"/>
            <p:cNvSpPr txBox="1"/>
            <p:nvPr/>
          </p:nvSpPr>
          <p:spPr>
            <a:xfrm>
              <a:off x="0" y="1083800"/>
              <a:ext cx="5918400" cy="187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Conducted 9 Zoom interviews to capture descriptive research with American professionals</a:t>
              </a:r>
              <a:endParaRPr sz="700">
                <a:solidFill>
                  <a:schemeClr val="dk1"/>
                </a:solidFill>
                <a:latin typeface="Barlow"/>
                <a:ea typeface="Barlow"/>
                <a:cs typeface="Barlow"/>
                <a:sym typeface="Barlow"/>
              </a:endParaRPr>
            </a:p>
          </p:txBody>
        </p:sp>
      </p:grpSp>
      <p:sp>
        <p:nvSpPr>
          <p:cNvPr id="125" name="Google Shape;125;p20"/>
          <p:cNvSpPr/>
          <p:nvPr/>
        </p:nvSpPr>
        <p:spPr>
          <a:xfrm>
            <a:off x="438150" y="2477521"/>
            <a:ext cx="204978" cy="204978"/>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26" name="Google Shape;126;p20"/>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Research Process</a:t>
            </a:r>
            <a:endParaRPr/>
          </a:p>
        </p:txBody>
      </p:sp>
      <p:sp>
        <p:nvSpPr>
          <p:cNvPr id="127" name="Google Shape;127;p2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cxnSp>
        <p:nvCxnSpPr>
          <p:cNvPr id="128" name="Google Shape;128;p20"/>
          <p:cNvCxnSpPr/>
          <p:nvPr/>
        </p:nvCxnSpPr>
        <p:spPr>
          <a:xfrm>
            <a:off x="3603494" y="2577761"/>
            <a:ext cx="2372400" cy="12900"/>
          </a:xfrm>
          <a:prstGeom prst="straightConnector1">
            <a:avLst/>
          </a:prstGeom>
          <a:noFill/>
          <a:ln cap="rnd" cmpd="sng" w="9525">
            <a:solidFill>
              <a:schemeClr val="dk1">
                <a:alpha val="38820"/>
              </a:schemeClr>
            </a:solidFill>
            <a:prstDash val="solid"/>
            <a:round/>
            <a:headEnd len="sm" w="sm" type="none"/>
            <a:tailEnd len="sm" w="sm" type="none"/>
          </a:ln>
        </p:spPr>
      </p:cxnSp>
      <p:grpSp>
        <p:nvGrpSpPr>
          <p:cNvPr id="129" name="Google Shape;129;p20"/>
          <p:cNvGrpSpPr/>
          <p:nvPr/>
        </p:nvGrpSpPr>
        <p:grpSpPr>
          <a:xfrm>
            <a:off x="3638550" y="2899175"/>
            <a:ext cx="2219400" cy="1133313"/>
            <a:chOff x="0" y="-66667"/>
            <a:chExt cx="5918400" cy="3022167"/>
          </a:xfrm>
        </p:grpSpPr>
        <p:sp>
          <p:nvSpPr>
            <p:cNvPr id="130" name="Google Shape;130;p20"/>
            <p:cNvSpPr txBox="1"/>
            <p:nvPr/>
          </p:nvSpPr>
          <p:spPr>
            <a:xfrm>
              <a:off x="0" y="-66667"/>
              <a:ext cx="5402400" cy="656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600">
                  <a:solidFill>
                    <a:schemeClr val="dk1"/>
                  </a:solidFill>
                  <a:latin typeface="Barlow Medium"/>
                  <a:ea typeface="Barlow Medium"/>
                  <a:cs typeface="Barlow Medium"/>
                  <a:sym typeface="Barlow Medium"/>
                </a:rPr>
                <a:t>Questionnaire</a:t>
              </a:r>
              <a:endParaRPr sz="700">
                <a:solidFill>
                  <a:schemeClr val="dk1"/>
                </a:solidFill>
                <a:latin typeface="Barlow"/>
                <a:ea typeface="Barlow"/>
                <a:cs typeface="Barlow"/>
                <a:sym typeface="Barlow"/>
              </a:endParaRPr>
            </a:p>
          </p:txBody>
        </p:sp>
        <p:sp>
          <p:nvSpPr>
            <p:cNvPr id="131" name="Google Shape;131;p20"/>
            <p:cNvSpPr txBox="1"/>
            <p:nvPr/>
          </p:nvSpPr>
          <p:spPr>
            <a:xfrm>
              <a:off x="0" y="1083800"/>
              <a:ext cx="5918400" cy="187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Distributed</a:t>
              </a:r>
              <a:r>
                <a:rPr b="1" lang="en" sz="1200">
                  <a:solidFill>
                    <a:schemeClr val="dk1"/>
                  </a:solidFill>
                  <a:latin typeface="Barlow"/>
                  <a:ea typeface="Barlow"/>
                  <a:cs typeface="Barlow"/>
                  <a:sym typeface="Barlow"/>
                </a:rPr>
                <a:t> questionnaire via Mechanical Turk survey to 100 participants</a:t>
              </a:r>
              <a:endParaRPr sz="700">
                <a:solidFill>
                  <a:schemeClr val="dk1"/>
                </a:solidFill>
                <a:latin typeface="Barlow"/>
                <a:ea typeface="Barlow"/>
                <a:cs typeface="Barlow"/>
                <a:sym typeface="Barlow"/>
              </a:endParaRPr>
            </a:p>
          </p:txBody>
        </p:sp>
      </p:grpSp>
      <p:sp>
        <p:nvSpPr>
          <p:cNvPr id="132" name="Google Shape;132;p20"/>
          <p:cNvSpPr/>
          <p:nvPr/>
        </p:nvSpPr>
        <p:spPr>
          <a:xfrm>
            <a:off x="3257550" y="2477521"/>
            <a:ext cx="204978" cy="204978"/>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cxnSp>
        <p:nvCxnSpPr>
          <p:cNvPr id="133" name="Google Shape;133;p20"/>
          <p:cNvCxnSpPr/>
          <p:nvPr/>
        </p:nvCxnSpPr>
        <p:spPr>
          <a:xfrm>
            <a:off x="6422894" y="2577761"/>
            <a:ext cx="2372400" cy="12900"/>
          </a:xfrm>
          <a:prstGeom prst="straightConnector1">
            <a:avLst/>
          </a:prstGeom>
          <a:noFill/>
          <a:ln cap="rnd" cmpd="sng" w="9525">
            <a:solidFill>
              <a:schemeClr val="dk1">
                <a:alpha val="38820"/>
              </a:schemeClr>
            </a:solidFill>
            <a:prstDash val="solid"/>
            <a:round/>
            <a:headEnd len="sm" w="sm" type="none"/>
            <a:tailEnd len="sm" w="sm" type="none"/>
          </a:ln>
        </p:spPr>
      </p:cxnSp>
      <p:grpSp>
        <p:nvGrpSpPr>
          <p:cNvPr id="134" name="Google Shape;134;p20"/>
          <p:cNvGrpSpPr/>
          <p:nvPr/>
        </p:nvGrpSpPr>
        <p:grpSpPr>
          <a:xfrm>
            <a:off x="6457950" y="2899175"/>
            <a:ext cx="2219400" cy="1133313"/>
            <a:chOff x="0" y="-66667"/>
            <a:chExt cx="5918400" cy="3022167"/>
          </a:xfrm>
        </p:grpSpPr>
        <p:sp>
          <p:nvSpPr>
            <p:cNvPr id="135" name="Google Shape;135;p20"/>
            <p:cNvSpPr txBox="1"/>
            <p:nvPr/>
          </p:nvSpPr>
          <p:spPr>
            <a:xfrm>
              <a:off x="0" y="-66667"/>
              <a:ext cx="5402400" cy="656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600">
                  <a:solidFill>
                    <a:schemeClr val="dk1"/>
                  </a:solidFill>
                  <a:latin typeface="Barlow Medium"/>
                  <a:ea typeface="Barlow Medium"/>
                  <a:cs typeface="Barlow Medium"/>
                  <a:sym typeface="Barlow Medium"/>
                </a:rPr>
                <a:t>Usability test plan</a:t>
              </a:r>
              <a:endParaRPr sz="700">
                <a:solidFill>
                  <a:schemeClr val="dk1"/>
                </a:solidFill>
                <a:latin typeface="Barlow"/>
                <a:ea typeface="Barlow"/>
                <a:cs typeface="Barlow"/>
                <a:sym typeface="Barlow"/>
              </a:endParaRPr>
            </a:p>
          </p:txBody>
        </p:sp>
        <p:sp>
          <p:nvSpPr>
            <p:cNvPr id="136" name="Google Shape;136;p20"/>
            <p:cNvSpPr txBox="1"/>
            <p:nvPr/>
          </p:nvSpPr>
          <p:spPr>
            <a:xfrm>
              <a:off x="0" y="1083800"/>
              <a:ext cx="5918400" cy="1871700"/>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1" lang="en" sz="1200">
                  <a:solidFill>
                    <a:schemeClr val="dk1"/>
                  </a:solidFill>
                  <a:latin typeface="Barlow"/>
                  <a:ea typeface="Barlow"/>
                  <a:cs typeface="Barlow"/>
                  <a:sym typeface="Barlow"/>
                </a:rPr>
                <a:t>Validation/</a:t>
              </a:r>
              <a:r>
                <a:rPr b="1" lang="en" sz="1200">
                  <a:solidFill>
                    <a:schemeClr val="dk1"/>
                  </a:solidFill>
                  <a:latin typeface="Barlow"/>
                  <a:ea typeface="Barlow"/>
                  <a:cs typeface="Barlow"/>
                  <a:sym typeface="Barlow"/>
                </a:rPr>
                <a:t>verification</a:t>
              </a:r>
              <a:r>
                <a:rPr b="1" lang="en" sz="1200">
                  <a:solidFill>
                    <a:schemeClr val="dk1"/>
                  </a:solidFill>
                  <a:latin typeface="Barlow"/>
                  <a:ea typeface="Barlow"/>
                  <a:cs typeface="Barlow"/>
                  <a:sym typeface="Barlow"/>
                </a:rPr>
                <a:t>, unmoderated test on job-searching website</a:t>
              </a:r>
              <a:endParaRPr sz="700">
                <a:solidFill>
                  <a:schemeClr val="dk1"/>
                </a:solidFill>
                <a:latin typeface="Barlow"/>
                <a:ea typeface="Barlow"/>
                <a:cs typeface="Barlow"/>
                <a:sym typeface="Barlow"/>
              </a:endParaRPr>
            </a:p>
          </p:txBody>
        </p:sp>
      </p:grpSp>
      <p:sp>
        <p:nvSpPr>
          <p:cNvPr id="137" name="Google Shape;137;p20"/>
          <p:cNvSpPr/>
          <p:nvPr/>
        </p:nvSpPr>
        <p:spPr>
          <a:xfrm>
            <a:off x="6076950" y="2477521"/>
            <a:ext cx="204978" cy="204978"/>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48" name="Shape 848"/>
        <p:cNvGrpSpPr/>
        <p:nvPr/>
      </p:nvGrpSpPr>
      <p:grpSpPr>
        <a:xfrm>
          <a:off x="0" y="0"/>
          <a:ext cx="0" cy="0"/>
          <a:chOff x="0" y="0"/>
          <a:chExt cx="0" cy="0"/>
        </a:xfrm>
      </p:grpSpPr>
      <p:grpSp>
        <p:nvGrpSpPr>
          <p:cNvPr id="849" name="Google Shape;849;p65"/>
          <p:cNvGrpSpPr/>
          <p:nvPr/>
        </p:nvGrpSpPr>
        <p:grpSpPr>
          <a:xfrm>
            <a:off x="-2593575" y="1"/>
            <a:ext cx="5225404" cy="5225404"/>
            <a:chOff x="-1537049" y="-96399"/>
            <a:chExt cx="10450808" cy="10450808"/>
          </a:xfrm>
        </p:grpSpPr>
        <p:sp>
          <p:nvSpPr>
            <p:cNvPr id="850" name="Google Shape;850;p65"/>
            <p:cNvSpPr/>
            <p:nvPr/>
          </p:nvSpPr>
          <p:spPr>
            <a:xfrm>
              <a:off x="-1537049" y="-9639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1" name="Google Shape;851;p65"/>
            <p:cNvSpPr/>
            <p:nvPr/>
          </p:nvSpPr>
          <p:spPr>
            <a:xfrm>
              <a:off x="-1529802" y="9391176"/>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2" name="Google Shape;852;p65"/>
            <p:cNvSpPr/>
            <p:nvPr/>
          </p:nvSpPr>
          <p:spPr>
            <a:xfrm>
              <a:off x="-1529802" y="844243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3" name="Google Shape;853;p65"/>
            <p:cNvSpPr/>
            <p:nvPr/>
          </p:nvSpPr>
          <p:spPr>
            <a:xfrm>
              <a:off x="-1529802" y="7493603"/>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4" name="Google Shape;854;p65"/>
            <p:cNvSpPr/>
            <p:nvPr/>
          </p:nvSpPr>
          <p:spPr>
            <a:xfrm>
              <a:off x="-1529802" y="6544865"/>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5" name="Google Shape;855;p65"/>
            <p:cNvSpPr/>
            <p:nvPr/>
          </p:nvSpPr>
          <p:spPr>
            <a:xfrm>
              <a:off x="-1529802" y="559612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6" name="Google Shape;856;p65"/>
            <p:cNvSpPr/>
            <p:nvPr/>
          </p:nvSpPr>
          <p:spPr>
            <a:xfrm>
              <a:off x="-1529802" y="464738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7" name="Google Shape;857;p65"/>
            <p:cNvSpPr/>
            <p:nvPr/>
          </p:nvSpPr>
          <p:spPr>
            <a:xfrm>
              <a:off x="-1529802" y="3698650"/>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8" name="Google Shape;858;p65"/>
            <p:cNvSpPr/>
            <p:nvPr/>
          </p:nvSpPr>
          <p:spPr>
            <a:xfrm>
              <a:off x="-1529802" y="2749912"/>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59" name="Google Shape;859;p65"/>
            <p:cNvSpPr/>
            <p:nvPr/>
          </p:nvSpPr>
          <p:spPr>
            <a:xfrm>
              <a:off x="-1529802" y="180107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0" name="Google Shape;860;p65"/>
            <p:cNvSpPr/>
            <p:nvPr/>
          </p:nvSpPr>
          <p:spPr>
            <a:xfrm>
              <a:off x="-1529802" y="852339"/>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1" name="Google Shape;861;p65"/>
            <p:cNvSpPr/>
            <p:nvPr/>
          </p:nvSpPr>
          <p:spPr>
            <a:xfrm>
              <a:off x="7950525"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2" name="Google Shape;862;p65"/>
            <p:cNvSpPr/>
            <p:nvPr/>
          </p:nvSpPr>
          <p:spPr>
            <a:xfrm>
              <a:off x="700178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3" name="Google Shape;863;p65"/>
            <p:cNvSpPr/>
            <p:nvPr/>
          </p:nvSpPr>
          <p:spPr>
            <a:xfrm>
              <a:off x="6052952"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4" name="Google Shape;864;p65"/>
            <p:cNvSpPr/>
            <p:nvPr/>
          </p:nvSpPr>
          <p:spPr>
            <a:xfrm>
              <a:off x="5104214"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5" name="Google Shape;865;p65"/>
            <p:cNvSpPr/>
            <p:nvPr/>
          </p:nvSpPr>
          <p:spPr>
            <a:xfrm>
              <a:off x="415547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6" name="Google Shape;866;p65"/>
            <p:cNvSpPr/>
            <p:nvPr/>
          </p:nvSpPr>
          <p:spPr>
            <a:xfrm>
              <a:off x="320673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7" name="Google Shape;867;p65"/>
            <p:cNvSpPr/>
            <p:nvPr/>
          </p:nvSpPr>
          <p:spPr>
            <a:xfrm>
              <a:off x="2257999"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8" name="Google Shape;868;p65"/>
            <p:cNvSpPr/>
            <p:nvPr/>
          </p:nvSpPr>
          <p:spPr>
            <a:xfrm>
              <a:off x="130926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69" name="Google Shape;869;p65"/>
            <p:cNvSpPr/>
            <p:nvPr/>
          </p:nvSpPr>
          <p:spPr>
            <a:xfrm>
              <a:off x="36042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0" name="Google Shape;870;p65"/>
            <p:cNvSpPr/>
            <p:nvPr/>
          </p:nvSpPr>
          <p:spPr>
            <a:xfrm>
              <a:off x="-58831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grpSp>
        <p:nvGrpSpPr>
          <p:cNvPr id="871" name="Google Shape;871;p65"/>
          <p:cNvGrpSpPr/>
          <p:nvPr/>
        </p:nvGrpSpPr>
        <p:grpSpPr>
          <a:xfrm>
            <a:off x="1925080" y="1994517"/>
            <a:ext cx="5189057" cy="1154475"/>
            <a:chOff x="-238733" y="2890683"/>
            <a:chExt cx="13837486" cy="3078600"/>
          </a:xfrm>
        </p:grpSpPr>
        <p:sp>
          <p:nvSpPr>
            <p:cNvPr id="872" name="Google Shape;872;p65"/>
            <p:cNvSpPr txBox="1"/>
            <p:nvPr/>
          </p:nvSpPr>
          <p:spPr>
            <a:xfrm>
              <a:off x="-238733" y="2890683"/>
              <a:ext cx="13598700" cy="30786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7500">
                  <a:solidFill>
                    <a:schemeClr val="dk1"/>
                  </a:solidFill>
                  <a:latin typeface="Barlow"/>
                  <a:ea typeface="Barlow"/>
                  <a:cs typeface="Barlow"/>
                  <a:sym typeface="Barlow"/>
                </a:rPr>
                <a:t>Wrap-Up</a:t>
              </a:r>
              <a:endParaRPr sz="700">
                <a:solidFill>
                  <a:schemeClr val="dk1"/>
                </a:solidFill>
                <a:latin typeface="Barlow"/>
                <a:ea typeface="Barlow"/>
                <a:cs typeface="Barlow"/>
                <a:sym typeface="Barlow"/>
              </a:endParaRPr>
            </a:p>
          </p:txBody>
        </p:sp>
        <p:sp>
          <p:nvSpPr>
            <p:cNvPr id="873" name="Google Shape;873;p65"/>
            <p:cNvSpPr txBox="1"/>
            <p:nvPr/>
          </p:nvSpPr>
          <p:spPr>
            <a:xfrm>
              <a:off x="53" y="5100505"/>
              <a:ext cx="13598700" cy="287400"/>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t/>
              </a:r>
              <a:endParaRPr sz="700">
                <a:solidFill>
                  <a:schemeClr val="dk1"/>
                </a:solidFill>
                <a:latin typeface="Barlow"/>
                <a:ea typeface="Barlow"/>
                <a:cs typeface="Barlow"/>
                <a:sym typeface="Barlow"/>
              </a:endParaRPr>
            </a:p>
          </p:txBody>
        </p:sp>
      </p:grpSp>
      <p:sp>
        <p:nvSpPr>
          <p:cNvPr id="874" name="Google Shape;874;p65"/>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5" name="Google Shape;875;p65"/>
          <p:cNvSpPr/>
          <p:nvPr/>
        </p:nvSpPr>
        <p:spPr>
          <a:xfrm rot="5400000">
            <a:off x="1717430" y="3551451"/>
            <a:ext cx="1219200" cy="1219197"/>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6" name="Google Shape;876;p65"/>
          <p:cNvSpPr/>
          <p:nvPr/>
        </p:nvSpPr>
        <p:spPr>
          <a:xfrm>
            <a:off x="7446365" y="514350"/>
            <a:ext cx="1400232" cy="700708"/>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877" name="Google Shape;877;p65"/>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81" name="Shape 881"/>
        <p:cNvGrpSpPr/>
        <p:nvPr/>
      </p:nvGrpSpPr>
      <p:grpSpPr>
        <a:xfrm>
          <a:off x="0" y="0"/>
          <a:ext cx="0" cy="0"/>
          <a:chOff x="0" y="0"/>
          <a:chExt cx="0" cy="0"/>
        </a:xfrm>
      </p:grpSpPr>
      <p:sp>
        <p:nvSpPr>
          <p:cNvPr id="882" name="Google Shape;882;p6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83" name="Google Shape;883;p66"/>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Takeaways</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87" name="Shape 887"/>
        <p:cNvGrpSpPr/>
        <p:nvPr/>
      </p:nvGrpSpPr>
      <p:grpSpPr>
        <a:xfrm>
          <a:off x="0" y="0"/>
          <a:ext cx="0" cy="0"/>
          <a:chOff x="0" y="0"/>
          <a:chExt cx="0" cy="0"/>
        </a:xfrm>
      </p:grpSpPr>
      <p:sp>
        <p:nvSpPr>
          <p:cNvPr id="888" name="Google Shape;888;p6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89" name="Google Shape;889;p67"/>
          <p:cNvSpPr txBox="1"/>
          <p:nvPr/>
        </p:nvSpPr>
        <p:spPr>
          <a:xfrm>
            <a:off x="330150" y="457350"/>
            <a:ext cx="7162800" cy="42576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 sz="2100">
                <a:solidFill>
                  <a:schemeClr val="dk1"/>
                </a:solidFill>
                <a:latin typeface="Barlow"/>
                <a:ea typeface="Barlow"/>
                <a:cs typeface="Barlow"/>
                <a:sym typeface="Barlow"/>
              </a:rPr>
              <a:t>In our interviews, we found the following insights:</a:t>
            </a:r>
            <a:endParaRPr b="1" sz="2100">
              <a:solidFill>
                <a:schemeClr val="dk1"/>
              </a:solidFill>
              <a:latin typeface="Barlow"/>
              <a:ea typeface="Barlow"/>
              <a:cs typeface="Barlow"/>
              <a:sym typeface="Barlow"/>
            </a:endParaRPr>
          </a:p>
          <a:p>
            <a:pPr indent="0" lvl="0" marL="0" rtl="0" algn="l">
              <a:lnSpc>
                <a:spcPct val="90000"/>
              </a:lnSpc>
              <a:spcBef>
                <a:spcPts val="0"/>
              </a:spcBef>
              <a:spcAft>
                <a:spcPts val="0"/>
              </a:spcAft>
              <a:buNone/>
            </a:pPr>
            <a:r>
              <a:t/>
            </a:r>
            <a:endParaRPr b="1" sz="2100">
              <a:solidFill>
                <a:schemeClr val="dk1"/>
              </a:solidFill>
              <a:latin typeface="Barlow"/>
              <a:ea typeface="Barlow"/>
              <a:cs typeface="Barlow"/>
              <a:sym typeface="Barlow"/>
            </a:endParaRPr>
          </a:p>
          <a:p>
            <a:pPr indent="-361950" lvl="0" marL="457200" rtl="0" algn="l">
              <a:lnSpc>
                <a:spcPct val="90000"/>
              </a:lnSpc>
              <a:spcBef>
                <a:spcPts val="0"/>
              </a:spcBef>
              <a:spcAft>
                <a:spcPts val="0"/>
              </a:spcAft>
              <a:buClr>
                <a:schemeClr val="dk1"/>
              </a:buClr>
              <a:buSzPts val="2100"/>
              <a:buFont typeface="Barlow"/>
              <a:buChar char="●"/>
            </a:pPr>
            <a:r>
              <a:rPr b="1" lang="en" sz="2100">
                <a:solidFill>
                  <a:schemeClr val="dk1"/>
                </a:solidFill>
                <a:latin typeface="Barlow"/>
                <a:ea typeface="Barlow"/>
                <a:cs typeface="Barlow"/>
                <a:sym typeface="Barlow"/>
              </a:rPr>
              <a:t>Interviewees described that </a:t>
            </a:r>
            <a:r>
              <a:rPr b="1" lang="en" sz="2100">
                <a:solidFill>
                  <a:schemeClr val="accent2"/>
                </a:solidFill>
                <a:latin typeface="Barlow"/>
                <a:ea typeface="Barlow"/>
                <a:cs typeface="Barlow"/>
                <a:sym typeface="Barlow"/>
              </a:rPr>
              <a:t>workforce barriers discouraged them from continuing their work</a:t>
            </a:r>
            <a:r>
              <a:rPr b="1" lang="en" sz="2100">
                <a:solidFill>
                  <a:schemeClr val="dk1"/>
                </a:solidFill>
                <a:latin typeface="Barlow"/>
                <a:ea typeface="Barlow"/>
                <a:cs typeface="Barlow"/>
                <a:sym typeface="Barlow"/>
              </a:rPr>
              <a:t> impacted their productivity and work satisfaction. </a:t>
            </a:r>
            <a:endParaRPr b="1" sz="2100">
              <a:solidFill>
                <a:schemeClr val="dk1"/>
              </a:solidFill>
              <a:latin typeface="Barlow"/>
              <a:ea typeface="Barlow"/>
              <a:cs typeface="Barlow"/>
              <a:sym typeface="Barlow"/>
            </a:endParaRPr>
          </a:p>
          <a:p>
            <a:pPr indent="-361950" lvl="0" marL="457200" rtl="0" algn="l">
              <a:lnSpc>
                <a:spcPct val="90000"/>
              </a:lnSpc>
              <a:spcBef>
                <a:spcPts val="0"/>
              </a:spcBef>
              <a:spcAft>
                <a:spcPts val="0"/>
              </a:spcAft>
              <a:buClr>
                <a:schemeClr val="dk1"/>
              </a:buClr>
              <a:buSzPts val="2100"/>
              <a:buFont typeface="Barlow"/>
              <a:buChar char="●"/>
            </a:pPr>
            <a:r>
              <a:rPr b="1" lang="en" sz="2100">
                <a:solidFill>
                  <a:schemeClr val="dk1"/>
                </a:solidFill>
                <a:latin typeface="Barlow"/>
                <a:ea typeface="Barlow"/>
                <a:cs typeface="Barlow"/>
                <a:sym typeface="Barlow"/>
              </a:rPr>
              <a:t>Interviewees felt that they were </a:t>
            </a:r>
            <a:r>
              <a:rPr b="1" lang="en" sz="2100">
                <a:solidFill>
                  <a:schemeClr val="accent2"/>
                </a:solidFill>
                <a:latin typeface="Barlow"/>
                <a:ea typeface="Barlow"/>
                <a:cs typeface="Barlow"/>
                <a:sym typeface="Barlow"/>
              </a:rPr>
              <a:t>undervalued at their place of work</a:t>
            </a:r>
            <a:r>
              <a:rPr b="1" lang="en" sz="2100">
                <a:solidFill>
                  <a:schemeClr val="dk1"/>
                </a:solidFill>
                <a:latin typeface="Barlow"/>
                <a:ea typeface="Barlow"/>
                <a:cs typeface="Barlow"/>
                <a:sym typeface="Barlow"/>
              </a:rPr>
              <a:t> and describe the desire to find opportunities elsewhere that would </a:t>
            </a:r>
            <a:r>
              <a:rPr b="1" lang="en" sz="2100">
                <a:solidFill>
                  <a:schemeClr val="accent2"/>
                </a:solidFill>
                <a:latin typeface="Barlow"/>
                <a:ea typeface="Barlow"/>
                <a:cs typeface="Barlow"/>
                <a:sym typeface="Barlow"/>
              </a:rPr>
              <a:t>allow them to improve their skills</a:t>
            </a:r>
            <a:r>
              <a:rPr b="1" lang="en" sz="2100">
                <a:solidFill>
                  <a:schemeClr val="dk1"/>
                </a:solidFill>
                <a:latin typeface="Barlow"/>
                <a:ea typeface="Barlow"/>
                <a:cs typeface="Barlow"/>
                <a:sym typeface="Barlow"/>
              </a:rPr>
              <a:t>, align their skills with their work, which they found as a valuation factor of their knowledge</a:t>
            </a:r>
            <a:endParaRPr b="1" sz="2100">
              <a:solidFill>
                <a:schemeClr val="dk1"/>
              </a:solidFill>
              <a:latin typeface="Barlow"/>
              <a:ea typeface="Barlow"/>
              <a:cs typeface="Barlow"/>
              <a:sym typeface="Barlow"/>
            </a:endParaRPr>
          </a:p>
          <a:p>
            <a:pPr indent="-361950" lvl="0" marL="457200" rtl="0" algn="l">
              <a:lnSpc>
                <a:spcPct val="90000"/>
              </a:lnSpc>
              <a:spcBef>
                <a:spcPts val="0"/>
              </a:spcBef>
              <a:spcAft>
                <a:spcPts val="0"/>
              </a:spcAft>
              <a:buClr>
                <a:schemeClr val="dk1"/>
              </a:buClr>
              <a:buSzPts val="2100"/>
              <a:buFont typeface="Barlow"/>
              <a:buChar char="●"/>
            </a:pPr>
            <a:r>
              <a:rPr b="1" lang="en" sz="2100">
                <a:solidFill>
                  <a:schemeClr val="dk1"/>
                </a:solidFill>
                <a:latin typeface="Barlow"/>
                <a:ea typeface="Barlow"/>
                <a:cs typeface="Barlow"/>
                <a:sym typeface="Barlow"/>
              </a:rPr>
              <a:t>Interviewees may have also quit their job so </a:t>
            </a:r>
            <a:r>
              <a:rPr b="1" lang="en" sz="2100">
                <a:solidFill>
                  <a:schemeClr val="accent2"/>
                </a:solidFill>
                <a:latin typeface="Barlow"/>
                <a:ea typeface="Barlow"/>
                <a:cs typeface="Barlow"/>
                <a:sym typeface="Barlow"/>
              </a:rPr>
              <a:t>they could pursue a better life outside of work</a:t>
            </a:r>
            <a:r>
              <a:rPr b="1" lang="en" sz="2100">
                <a:solidFill>
                  <a:schemeClr val="dk1"/>
                </a:solidFill>
                <a:latin typeface="Barlow"/>
                <a:ea typeface="Barlow"/>
                <a:cs typeface="Barlow"/>
                <a:sym typeface="Barlow"/>
              </a:rPr>
              <a:t> and to gain </a:t>
            </a:r>
            <a:r>
              <a:rPr b="1" lang="en" sz="2100">
                <a:solidFill>
                  <a:schemeClr val="accent2"/>
                </a:solidFill>
                <a:latin typeface="Barlow"/>
                <a:ea typeface="Barlow"/>
                <a:cs typeface="Barlow"/>
                <a:sym typeface="Barlow"/>
              </a:rPr>
              <a:t>flexibility in their schedule</a:t>
            </a:r>
            <a:r>
              <a:rPr b="1" lang="en" sz="2100">
                <a:solidFill>
                  <a:schemeClr val="dk1"/>
                </a:solidFill>
                <a:latin typeface="Barlow"/>
                <a:ea typeface="Barlow"/>
                <a:cs typeface="Barlow"/>
                <a:sym typeface="Barlow"/>
              </a:rPr>
              <a:t> and more work-life balance. </a:t>
            </a:r>
            <a:endParaRPr b="1" sz="2100">
              <a:solidFill>
                <a:schemeClr val="dk1"/>
              </a:solidFill>
              <a:latin typeface="Barlow"/>
              <a:ea typeface="Barlow"/>
              <a:cs typeface="Barlow"/>
              <a:sym typeface="Barlow"/>
            </a:endParaRPr>
          </a:p>
        </p:txBody>
      </p:sp>
      <p:grpSp>
        <p:nvGrpSpPr>
          <p:cNvPr id="890" name="Google Shape;890;p67"/>
          <p:cNvGrpSpPr/>
          <p:nvPr/>
        </p:nvGrpSpPr>
        <p:grpSpPr>
          <a:xfrm>
            <a:off x="8296359" y="236045"/>
            <a:ext cx="493724" cy="695438"/>
            <a:chOff x="11466894" y="6194425"/>
            <a:chExt cx="873847" cy="1196968"/>
          </a:xfrm>
        </p:grpSpPr>
        <p:sp>
          <p:nvSpPr>
            <p:cNvPr id="891" name="Google Shape;891;p67"/>
            <p:cNvSpPr/>
            <p:nvPr/>
          </p:nvSpPr>
          <p:spPr>
            <a:xfrm>
              <a:off x="11466894" y="6194425"/>
              <a:ext cx="725307" cy="724405"/>
            </a:xfrm>
            <a:custGeom>
              <a:rect b="b" l="l" r="r" t="t"/>
              <a:pathLst>
                <a:path extrusionOk="0" h="724405" w="725307">
                  <a:moveTo>
                    <a:pt x="725307" y="362203"/>
                  </a:moveTo>
                  <a:cubicBezTo>
                    <a:pt x="725307" y="562242"/>
                    <a:pt x="562942" y="724406"/>
                    <a:pt x="362654" y="724406"/>
                  </a:cubicBezTo>
                  <a:cubicBezTo>
                    <a:pt x="162366" y="724406"/>
                    <a:pt x="0" y="562242"/>
                    <a:pt x="0" y="362203"/>
                  </a:cubicBezTo>
                  <a:cubicBezTo>
                    <a:pt x="0" y="162164"/>
                    <a:pt x="162366" y="0"/>
                    <a:pt x="362654" y="0"/>
                  </a:cubicBezTo>
                  <a:cubicBezTo>
                    <a:pt x="562942" y="0"/>
                    <a:pt x="725307" y="162164"/>
                    <a:pt x="725307" y="362203"/>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92" name="Google Shape;892;p67"/>
            <p:cNvSpPr/>
            <p:nvPr/>
          </p:nvSpPr>
          <p:spPr>
            <a:xfrm>
              <a:off x="11480271" y="6204520"/>
              <a:ext cx="860470" cy="1114920"/>
            </a:xfrm>
            <a:custGeom>
              <a:rect b="b" l="l" r="r" t="t"/>
              <a:pathLst>
                <a:path extrusionOk="0" h="1114920" w="860470">
                  <a:moveTo>
                    <a:pt x="634217" y="1114921"/>
                  </a:moveTo>
                  <a:lnTo>
                    <a:pt x="226231" y="1114921"/>
                  </a:lnTo>
                  <a:cubicBezTo>
                    <a:pt x="219302" y="1114921"/>
                    <a:pt x="213684" y="1109310"/>
                    <a:pt x="213684" y="1102389"/>
                  </a:cubicBezTo>
                  <a:lnTo>
                    <a:pt x="213684" y="869735"/>
                  </a:lnTo>
                  <a:cubicBezTo>
                    <a:pt x="213684" y="829632"/>
                    <a:pt x="195120" y="791896"/>
                    <a:pt x="162754" y="766209"/>
                  </a:cubicBezTo>
                  <a:cubicBezTo>
                    <a:pt x="46643" y="674058"/>
                    <a:pt x="-13274" y="530691"/>
                    <a:pt x="2483" y="382699"/>
                  </a:cubicBezTo>
                  <a:cubicBezTo>
                    <a:pt x="24147" y="179281"/>
                    <a:pt x="194888" y="15220"/>
                    <a:pt x="399649" y="1073"/>
                  </a:cubicBezTo>
                  <a:cubicBezTo>
                    <a:pt x="520404" y="-7280"/>
                    <a:pt x="635577" y="33356"/>
                    <a:pt x="723701" y="115497"/>
                  </a:cubicBezTo>
                  <a:cubicBezTo>
                    <a:pt x="810618" y="196505"/>
                    <a:pt x="860470" y="311040"/>
                    <a:pt x="860470" y="429723"/>
                  </a:cubicBezTo>
                  <a:cubicBezTo>
                    <a:pt x="860470" y="561683"/>
                    <a:pt x="800981" y="684454"/>
                    <a:pt x="697265" y="766552"/>
                  </a:cubicBezTo>
                  <a:cubicBezTo>
                    <a:pt x="665168" y="791957"/>
                    <a:pt x="646764" y="829558"/>
                    <a:pt x="646764" y="869711"/>
                  </a:cubicBezTo>
                  <a:lnTo>
                    <a:pt x="646764" y="1102389"/>
                  </a:lnTo>
                  <a:cubicBezTo>
                    <a:pt x="646764" y="1109310"/>
                    <a:pt x="641146" y="1114921"/>
                    <a:pt x="634217" y="1114921"/>
                  </a:cubicBezTo>
                  <a:close/>
                  <a:moveTo>
                    <a:pt x="238778" y="1089858"/>
                  </a:moveTo>
                  <a:lnTo>
                    <a:pt x="621669" y="1089858"/>
                  </a:lnTo>
                  <a:lnTo>
                    <a:pt x="621669" y="869711"/>
                  </a:lnTo>
                  <a:cubicBezTo>
                    <a:pt x="621669" y="821861"/>
                    <a:pt x="643541" y="777101"/>
                    <a:pt x="681679" y="746910"/>
                  </a:cubicBezTo>
                  <a:cubicBezTo>
                    <a:pt x="779355" y="669591"/>
                    <a:pt x="835376" y="553980"/>
                    <a:pt x="835376" y="429723"/>
                  </a:cubicBezTo>
                  <a:cubicBezTo>
                    <a:pt x="835376" y="317960"/>
                    <a:pt x="788434" y="210108"/>
                    <a:pt x="706577" y="133817"/>
                  </a:cubicBezTo>
                  <a:cubicBezTo>
                    <a:pt x="623605" y="56486"/>
                    <a:pt x="515312" y="18267"/>
                    <a:pt x="401377" y="26075"/>
                  </a:cubicBezTo>
                  <a:cubicBezTo>
                    <a:pt x="208587" y="39396"/>
                    <a:pt x="47832" y="193850"/>
                    <a:pt x="27443" y="385354"/>
                  </a:cubicBezTo>
                  <a:cubicBezTo>
                    <a:pt x="12598" y="524762"/>
                    <a:pt x="69018" y="659801"/>
                    <a:pt x="178364" y="746592"/>
                  </a:cubicBezTo>
                  <a:cubicBezTo>
                    <a:pt x="216759" y="777058"/>
                    <a:pt x="238778" y="821940"/>
                    <a:pt x="238778" y="869735"/>
                  </a:cubicBezTo>
                  <a:lnTo>
                    <a:pt x="238778" y="1089858"/>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93" name="Google Shape;893;p67"/>
            <p:cNvSpPr/>
            <p:nvPr/>
          </p:nvSpPr>
          <p:spPr>
            <a:xfrm>
              <a:off x="11748561" y="7294378"/>
              <a:ext cx="317765" cy="97015"/>
            </a:xfrm>
            <a:custGeom>
              <a:rect b="b" l="l" r="r" t="t"/>
              <a:pathLst>
                <a:path extrusionOk="0" h="97015" w="317765">
                  <a:moveTo>
                    <a:pt x="158880" y="97016"/>
                  </a:moveTo>
                  <a:cubicBezTo>
                    <a:pt x="69788" y="97016"/>
                    <a:pt x="0" y="59904"/>
                    <a:pt x="0" y="12532"/>
                  </a:cubicBezTo>
                  <a:cubicBezTo>
                    <a:pt x="0" y="5611"/>
                    <a:pt x="5618" y="0"/>
                    <a:pt x="12547" y="0"/>
                  </a:cubicBezTo>
                  <a:cubicBezTo>
                    <a:pt x="19476" y="0"/>
                    <a:pt x="25094" y="5611"/>
                    <a:pt x="25094" y="12532"/>
                  </a:cubicBezTo>
                  <a:cubicBezTo>
                    <a:pt x="25094" y="40636"/>
                    <a:pt x="80037" y="71953"/>
                    <a:pt x="158880" y="71953"/>
                  </a:cubicBezTo>
                  <a:cubicBezTo>
                    <a:pt x="237722" y="71953"/>
                    <a:pt x="292672" y="40636"/>
                    <a:pt x="292672" y="12532"/>
                  </a:cubicBezTo>
                  <a:cubicBezTo>
                    <a:pt x="292672" y="5611"/>
                    <a:pt x="298290" y="0"/>
                    <a:pt x="305219" y="0"/>
                  </a:cubicBezTo>
                  <a:cubicBezTo>
                    <a:pt x="312148" y="0"/>
                    <a:pt x="317766" y="5611"/>
                    <a:pt x="317766" y="12532"/>
                  </a:cubicBezTo>
                  <a:cubicBezTo>
                    <a:pt x="317766" y="59904"/>
                    <a:pt x="247972" y="97016"/>
                    <a:pt x="158880" y="97016"/>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94" name="Google Shape;894;p67"/>
            <p:cNvSpPr/>
            <p:nvPr/>
          </p:nvSpPr>
          <p:spPr>
            <a:xfrm>
              <a:off x="11645390" y="7026774"/>
              <a:ext cx="530215" cy="60012"/>
            </a:xfrm>
            <a:custGeom>
              <a:rect b="b" l="l" r="r" t="t"/>
              <a:pathLst>
                <a:path extrusionOk="0" h="60012" w="530215">
                  <a:moveTo>
                    <a:pt x="12535" y="60013"/>
                  </a:moveTo>
                  <a:cubicBezTo>
                    <a:pt x="5998" y="60013"/>
                    <a:pt x="490" y="54959"/>
                    <a:pt x="30" y="48350"/>
                  </a:cubicBezTo>
                  <a:cubicBezTo>
                    <a:pt x="-447" y="41442"/>
                    <a:pt x="4766" y="35458"/>
                    <a:pt x="11677" y="34980"/>
                  </a:cubicBezTo>
                  <a:lnTo>
                    <a:pt x="516799" y="23"/>
                  </a:lnTo>
                  <a:cubicBezTo>
                    <a:pt x="523912" y="-387"/>
                    <a:pt x="529708" y="4759"/>
                    <a:pt x="530185" y="11655"/>
                  </a:cubicBezTo>
                  <a:cubicBezTo>
                    <a:pt x="530663" y="18563"/>
                    <a:pt x="525450" y="24548"/>
                    <a:pt x="518539" y="25025"/>
                  </a:cubicBezTo>
                  <a:lnTo>
                    <a:pt x="13417" y="59982"/>
                  </a:lnTo>
                  <a:cubicBezTo>
                    <a:pt x="13117" y="60001"/>
                    <a:pt x="12823" y="60013"/>
                    <a:pt x="12535" y="60013"/>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95" name="Google Shape;895;p67"/>
            <p:cNvSpPr/>
            <p:nvPr/>
          </p:nvSpPr>
          <p:spPr>
            <a:xfrm>
              <a:off x="11645390" y="7106931"/>
              <a:ext cx="530215" cy="60008"/>
            </a:xfrm>
            <a:custGeom>
              <a:rect b="b" l="l" r="r" t="t"/>
              <a:pathLst>
                <a:path extrusionOk="0" h="60008" w="530215">
                  <a:moveTo>
                    <a:pt x="12535" y="60008"/>
                  </a:moveTo>
                  <a:cubicBezTo>
                    <a:pt x="5998" y="60008"/>
                    <a:pt x="490" y="54954"/>
                    <a:pt x="30" y="48345"/>
                  </a:cubicBezTo>
                  <a:cubicBezTo>
                    <a:pt x="-447" y="41437"/>
                    <a:pt x="4766" y="35453"/>
                    <a:pt x="11677" y="34975"/>
                  </a:cubicBezTo>
                  <a:lnTo>
                    <a:pt x="516799" y="18"/>
                  </a:lnTo>
                  <a:cubicBezTo>
                    <a:pt x="523912" y="-343"/>
                    <a:pt x="529708" y="4748"/>
                    <a:pt x="530185" y="11650"/>
                  </a:cubicBezTo>
                  <a:cubicBezTo>
                    <a:pt x="530663" y="18558"/>
                    <a:pt x="525450" y="24543"/>
                    <a:pt x="518539" y="25020"/>
                  </a:cubicBezTo>
                  <a:lnTo>
                    <a:pt x="13417" y="59977"/>
                  </a:lnTo>
                  <a:cubicBezTo>
                    <a:pt x="13117" y="59996"/>
                    <a:pt x="12823" y="60008"/>
                    <a:pt x="12535" y="6000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896" name="Google Shape;896;p67"/>
            <p:cNvSpPr/>
            <p:nvPr/>
          </p:nvSpPr>
          <p:spPr>
            <a:xfrm>
              <a:off x="11645390" y="7187072"/>
              <a:ext cx="530215" cy="60024"/>
            </a:xfrm>
            <a:custGeom>
              <a:rect b="b" l="l" r="r" t="t"/>
              <a:pathLst>
                <a:path extrusionOk="0" h="60024" w="530215">
                  <a:moveTo>
                    <a:pt x="12535" y="60024"/>
                  </a:moveTo>
                  <a:cubicBezTo>
                    <a:pt x="5998" y="60024"/>
                    <a:pt x="490" y="54970"/>
                    <a:pt x="30" y="48362"/>
                  </a:cubicBezTo>
                  <a:cubicBezTo>
                    <a:pt x="-447" y="41453"/>
                    <a:pt x="4766" y="35469"/>
                    <a:pt x="11677" y="34992"/>
                  </a:cubicBezTo>
                  <a:lnTo>
                    <a:pt x="516799" y="28"/>
                  </a:lnTo>
                  <a:cubicBezTo>
                    <a:pt x="523912" y="-431"/>
                    <a:pt x="529708" y="4764"/>
                    <a:pt x="530185" y="11660"/>
                  </a:cubicBezTo>
                  <a:cubicBezTo>
                    <a:pt x="530663" y="18569"/>
                    <a:pt x="525450" y="24553"/>
                    <a:pt x="518539" y="25030"/>
                  </a:cubicBezTo>
                  <a:lnTo>
                    <a:pt x="13417" y="59994"/>
                  </a:lnTo>
                  <a:cubicBezTo>
                    <a:pt x="13117" y="60012"/>
                    <a:pt x="12823" y="60024"/>
                    <a:pt x="12535" y="6002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00" name="Shape 900"/>
        <p:cNvGrpSpPr/>
        <p:nvPr/>
      </p:nvGrpSpPr>
      <p:grpSpPr>
        <a:xfrm>
          <a:off x="0" y="0"/>
          <a:ext cx="0" cy="0"/>
          <a:chOff x="0" y="0"/>
          <a:chExt cx="0" cy="0"/>
        </a:xfrm>
      </p:grpSpPr>
      <p:sp>
        <p:nvSpPr>
          <p:cNvPr id="901" name="Google Shape;901;p68"/>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02" name="Google Shape;902;p68"/>
          <p:cNvSpPr txBox="1"/>
          <p:nvPr>
            <p:ph idx="1" type="body"/>
          </p:nvPr>
        </p:nvSpPr>
        <p:spPr>
          <a:xfrm>
            <a:off x="515525" y="2260775"/>
            <a:ext cx="47844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Next Steps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06" name="Shape 906"/>
        <p:cNvGrpSpPr/>
        <p:nvPr/>
      </p:nvGrpSpPr>
      <p:grpSpPr>
        <a:xfrm>
          <a:off x="0" y="0"/>
          <a:ext cx="0" cy="0"/>
          <a:chOff x="0" y="0"/>
          <a:chExt cx="0" cy="0"/>
        </a:xfrm>
      </p:grpSpPr>
      <p:grpSp>
        <p:nvGrpSpPr>
          <p:cNvPr id="907" name="Google Shape;907;p69"/>
          <p:cNvGrpSpPr/>
          <p:nvPr/>
        </p:nvGrpSpPr>
        <p:grpSpPr>
          <a:xfrm>
            <a:off x="-945594" y="-6040"/>
            <a:ext cx="5225404" cy="5225404"/>
            <a:chOff x="-1891188" y="-12079"/>
            <a:chExt cx="10450808" cy="10450808"/>
          </a:xfrm>
        </p:grpSpPr>
        <p:sp>
          <p:nvSpPr>
            <p:cNvPr id="908" name="Google Shape;908;p69"/>
            <p:cNvSpPr/>
            <p:nvPr/>
          </p:nvSpPr>
          <p:spPr>
            <a:xfrm>
              <a:off x="-1891188" y="-1207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09" name="Google Shape;909;p69"/>
            <p:cNvSpPr/>
            <p:nvPr/>
          </p:nvSpPr>
          <p:spPr>
            <a:xfrm>
              <a:off x="-1883941" y="9475496"/>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0" name="Google Shape;910;p69"/>
            <p:cNvSpPr/>
            <p:nvPr/>
          </p:nvSpPr>
          <p:spPr>
            <a:xfrm>
              <a:off x="-1883941" y="852675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1" name="Google Shape;911;p69"/>
            <p:cNvSpPr/>
            <p:nvPr/>
          </p:nvSpPr>
          <p:spPr>
            <a:xfrm>
              <a:off x="-1883941" y="7577923"/>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2" name="Google Shape;912;p69"/>
            <p:cNvSpPr/>
            <p:nvPr/>
          </p:nvSpPr>
          <p:spPr>
            <a:xfrm>
              <a:off x="-1883941" y="6629185"/>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3" name="Google Shape;913;p69"/>
            <p:cNvSpPr/>
            <p:nvPr/>
          </p:nvSpPr>
          <p:spPr>
            <a:xfrm>
              <a:off x="-1883941" y="568044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4" name="Google Shape;914;p69"/>
            <p:cNvSpPr/>
            <p:nvPr/>
          </p:nvSpPr>
          <p:spPr>
            <a:xfrm>
              <a:off x="-1883941" y="473170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5" name="Google Shape;915;p69"/>
            <p:cNvSpPr/>
            <p:nvPr/>
          </p:nvSpPr>
          <p:spPr>
            <a:xfrm>
              <a:off x="-1883941" y="3782970"/>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6" name="Google Shape;916;p69"/>
            <p:cNvSpPr/>
            <p:nvPr/>
          </p:nvSpPr>
          <p:spPr>
            <a:xfrm>
              <a:off x="-1883941" y="2834232"/>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7" name="Google Shape;917;p69"/>
            <p:cNvSpPr/>
            <p:nvPr/>
          </p:nvSpPr>
          <p:spPr>
            <a:xfrm>
              <a:off x="-1883941" y="188539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8" name="Google Shape;918;p69"/>
            <p:cNvSpPr/>
            <p:nvPr/>
          </p:nvSpPr>
          <p:spPr>
            <a:xfrm>
              <a:off x="-1883941" y="936659"/>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19" name="Google Shape;919;p69"/>
            <p:cNvSpPr/>
            <p:nvPr/>
          </p:nvSpPr>
          <p:spPr>
            <a:xfrm>
              <a:off x="7596386"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0" name="Google Shape;920;p69"/>
            <p:cNvSpPr/>
            <p:nvPr/>
          </p:nvSpPr>
          <p:spPr>
            <a:xfrm>
              <a:off x="664764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1" name="Google Shape;921;p69"/>
            <p:cNvSpPr/>
            <p:nvPr/>
          </p:nvSpPr>
          <p:spPr>
            <a:xfrm>
              <a:off x="5698813"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2" name="Google Shape;922;p69"/>
            <p:cNvSpPr/>
            <p:nvPr/>
          </p:nvSpPr>
          <p:spPr>
            <a:xfrm>
              <a:off x="4750075"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3" name="Google Shape;923;p69"/>
            <p:cNvSpPr/>
            <p:nvPr/>
          </p:nvSpPr>
          <p:spPr>
            <a:xfrm>
              <a:off x="380133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4" name="Google Shape;924;p69"/>
            <p:cNvSpPr/>
            <p:nvPr/>
          </p:nvSpPr>
          <p:spPr>
            <a:xfrm>
              <a:off x="285259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5" name="Google Shape;925;p69"/>
            <p:cNvSpPr/>
            <p:nvPr/>
          </p:nvSpPr>
          <p:spPr>
            <a:xfrm>
              <a:off x="190386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6" name="Google Shape;926;p69"/>
            <p:cNvSpPr/>
            <p:nvPr/>
          </p:nvSpPr>
          <p:spPr>
            <a:xfrm>
              <a:off x="955122"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7" name="Google Shape;927;p69"/>
            <p:cNvSpPr/>
            <p:nvPr/>
          </p:nvSpPr>
          <p:spPr>
            <a:xfrm>
              <a:off x="628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28" name="Google Shape;928;p69"/>
            <p:cNvSpPr/>
            <p:nvPr/>
          </p:nvSpPr>
          <p:spPr>
            <a:xfrm>
              <a:off x="-94245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929" name="Google Shape;929;p69"/>
          <p:cNvPicPr preferRelativeResize="0"/>
          <p:nvPr/>
        </p:nvPicPr>
        <p:blipFill rotWithShape="1">
          <a:blip r:embed="rId3">
            <a:alphaModFix/>
          </a:blip>
          <a:srcRect b="0" l="16641" r="16634" t="0"/>
          <a:stretch/>
        </p:blipFill>
        <p:spPr>
          <a:xfrm>
            <a:off x="482431" y="955025"/>
            <a:ext cx="3312540" cy="3309728"/>
          </a:xfrm>
          <a:prstGeom prst="rect">
            <a:avLst/>
          </a:prstGeom>
          <a:noFill/>
          <a:ln>
            <a:noFill/>
          </a:ln>
        </p:spPr>
      </p:pic>
      <p:sp>
        <p:nvSpPr>
          <p:cNvPr id="930" name="Google Shape;930;p69"/>
          <p:cNvSpPr/>
          <p:nvPr/>
        </p:nvSpPr>
        <p:spPr>
          <a:xfrm>
            <a:off x="8420029" y="2457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31" name="Google Shape;931;p69"/>
          <p:cNvSpPr txBox="1"/>
          <p:nvPr/>
        </p:nvSpPr>
        <p:spPr>
          <a:xfrm>
            <a:off x="4940050" y="1629751"/>
            <a:ext cx="3172500" cy="1884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600">
                <a:solidFill>
                  <a:schemeClr val="dk1"/>
                </a:solidFill>
                <a:latin typeface="Barlow"/>
                <a:ea typeface="Barlow"/>
                <a:cs typeface="Barlow"/>
                <a:sym typeface="Barlow"/>
              </a:rPr>
              <a:t>How To Investigate Further</a:t>
            </a:r>
            <a:endParaRPr sz="500">
              <a:solidFill>
                <a:schemeClr val="dk1"/>
              </a:solidFill>
            </a:endParaRPr>
          </a:p>
        </p:txBody>
      </p:sp>
      <p:sp>
        <p:nvSpPr>
          <p:cNvPr id="932" name="Google Shape;932;p69"/>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933" name="Google Shape;933;p69"/>
          <p:cNvGrpSpPr/>
          <p:nvPr/>
        </p:nvGrpSpPr>
        <p:grpSpPr>
          <a:xfrm>
            <a:off x="8010357" y="320835"/>
            <a:ext cx="750554" cy="611218"/>
            <a:chOff x="9543346" y="8196262"/>
            <a:chExt cx="1194579" cy="1062065"/>
          </a:xfrm>
        </p:grpSpPr>
        <p:sp>
          <p:nvSpPr>
            <p:cNvPr id="934" name="Google Shape;934;p69"/>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35" name="Google Shape;935;p69"/>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36" name="Google Shape;936;p69"/>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37" name="Google Shape;937;p69"/>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41" name="Shape 941"/>
        <p:cNvGrpSpPr/>
        <p:nvPr/>
      </p:nvGrpSpPr>
      <p:grpSpPr>
        <a:xfrm>
          <a:off x="0" y="0"/>
          <a:ext cx="0" cy="0"/>
          <a:chOff x="0" y="0"/>
          <a:chExt cx="0" cy="0"/>
        </a:xfrm>
      </p:grpSpPr>
      <p:grpSp>
        <p:nvGrpSpPr>
          <p:cNvPr id="942" name="Google Shape;942;p70"/>
          <p:cNvGrpSpPr/>
          <p:nvPr/>
        </p:nvGrpSpPr>
        <p:grpSpPr>
          <a:xfrm>
            <a:off x="-248858" y="-90359"/>
            <a:ext cx="1908216" cy="5225404"/>
            <a:chOff x="1026284" y="-180719"/>
            <a:chExt cx="3816432" cy="10450808"/>
          </a:xfrm>
        </p:grpSpPr>
        <p:sp>
          <p:nvSpPr>
            <p:cNvPr id="943" name="Google Shape;943;p70"/>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4" name="Google Shape;944;p70"/>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5" name="Google Shape;945;p70"/>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6" name="Google Shape;946;p70"/>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7" name="Google Shape;947;p70"/>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8" name="Google Shape;948;p70"/>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49" name="Google Shape;949;p70"/>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0" name="Google Shape;950;p70"/>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1" name="Google Shape;951;p70"/>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2" name="Google Shape;952;p70"/>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3" name="Google Shape;953;p70"/>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4" name="Google Shape;954;p70"/>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5" name="Google Shape;955;p70"/>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6" name="Google Shape;956;p70"/>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57" name="Google Shape;957;p70"/>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958" name="Google Shape;958;p70"/>
          <p:cNvSpPr txBox="1"/>
          <p:nvPr>
            <p:ph type="title"/>
          </p:nvPr>
        </p:nvSpPr>
        <p:spPr>
          <a:xfrm>
            <a:off x="2069875" y="572350"/>
            <a:ext cx="69111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How we’d investigate further...</a:t>
            </a:r>
            <a:endParaRPr sz="3900"/>
          </a:p>
        </p:txBody>
      </p:sp>
      <p:sp>
        <p:nvSpPr>
          <p:cNvPr id="959" name="Google Shape;959;p70"/>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60" name="Google Shape;960;p70"/>
          <p:cNvSpPr txBox="1"/>
          <p:nvPr>
            <p:ph idx="1" type="subTitle"/>
          </p:nvPr>
        </p:nvSpPr>
        <p:spPr>
          <a:xfrm>
            <a:off x="2146075" y="2128375"/>
            <a:ext cx="6406800" cy="23928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Char char="●"/>
            </a:pPr>
            <a:r>
              <a:rPr lang="en"/>
              <a:t>Consider re-writing the survey and unmoderated task questionnaire to clarify objectives to participants</a:t>
            </a:r>
            <a:endParaRPr/>
          </a:p>
          <a:p>
            <a:pPr indent="-330200" lvl="0" marL="457200" rtl="0" algn="l">
              <a:spcBef>
                <a:spcPts val="0"/>
              </a:spcBef>
              <a:spcAft>
                <a:spcPts val="0"/>
              </a:spcAft>
              <a:buSzPts val="1600"/>
              <a:buChar char="●"/>
            </a:pPr>
            <a:r>
              <a:rPr lang="en"/>
              <a:t>Identify additional job searching websites that participants who quit their job voluntarily might use</a:t>
            </a:r>
            <a:endParaRPr/>
          </a:p>
          <a:p>
            <a:pPr indent="-330200" lvl="0" marL="457200" rtl="0" algn="l">
              <a:spcBef>
                <a:spcPts val="0"/>
              </a:spcBef>
              <a:spcAft>
                <a:spcPts val="0"/>
              </a:spcAft>
              <a:buSzPts val="1600"/>
              <a:buChar char="●"/>
            </a:pPr>
            <a:r>
              <a:rPr lang="en"/>
              <a:t>Utilize Qualtrics at its full potential so we can work through additional screening to avoid different survey participants in questionnaire</a:t>
            </a:r>
            <a:endParaRPr/>
          </a:p>
          <a:p>
            <a:pPr indent="-330200" lvl="0" marL="457200" rtl="0" algn="l">
              <a:spcBef>
                <a:spcPts val="0"/>
              </a:spcBef>
              <a:spcAft>
                <a:spcPts val="0"/>
              </a:spcAft>
              <a:buSzPts val="1600"/>
              <a:buChar char="●"/>
            </a:pPr>
            <a:r>
              <a:rPr lang="en"/>
              <a:t>Create a more diverse sample of participants- most participants came from convenience sampling via social media with tech-leaning interests</a:t>
            </a:r>
            <a:endParaRPr/>
          </a:p>
        </p:txBody>
      </p:sp>
      <p:sp>
        <p:nvSpPr>
          <p:cNvPr id="961" name="Google Shape;961;p70"/>
          <p:cNvSpPr/>
          <p:nvPr/>
        </p:nvSpPr>
        <p:spPr>
          <a:xfrm>
            <a:off x="801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962" name="Google Shape;962;p70"/>
          <p:cNvSpPr/>
          <p:nvPr/>
        </p:nvSpPr>
        <p:spPr>
          <a:xfrm>
            <a:off x="-3929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nvGrpSpPr>
          <p:cNvPr id="963" name="Google Shape;963;p70"/>
          <p:cNvGrpSpPr/>
          <p:nvPr/>
        </p:nvGrpSpPr>
        <p:grpSpPr>
          <a:xfrm>
            <a:off x="8010357" y="320835"/>
            <a:ext cx="750554" cy="611218"/>
            <a:chOff x="9543346" y="8196262"/>
            <a:chExt cx="1194579" cy="1062065"/>
          </a:xfrm>
        </p:grpSpPr>
        <p:sp>
          <p:nvSpPr>
            <p:cNvPr id="964" name="Google Shape;964;p70"/>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65" name="Google Shape;965;p70"/>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66" name="Google Shape;966;p70"/>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967" name="Google Shape;967;p70"/>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71" name="Shape 971"/>
        <p:cNvGrpSpPr/>
        <p:nvPr/>
      </p:nvGrpSpPr>
      <p:grpSpPr>
        <a:xfrm>
          <a:off x="0" y="0"/>
          <a:ext cx="0" cy="0"/>
          <a:chOff x="0" y="0"/>
          <a:chExt cx="0" cy="0"/>
        </a:xfrm>
      </p:grpSpPr>
      <p:sp>
        <p:nvSpPr>
          <p:cNvPr id="972" name="Google Shape;972;p7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73" name="Google Shape;973;p71"/>
          <p:cNvSpPr txBox="1"/>
          <p:nvPr>
            <p:ph idx="1" type="body"/>
          </p:nvPr>
        </p:nvSpPr>
        <p:spPr>
          <a:xfrm>
            <a:off x="515525" y="2260775"/>
            <a:ext cx="5493900" cy="2346900"/>
          </a:xfrm>
          <a:prstGeom prst="rect">
            <a:avLst/>
          </a:prstGeom>
        </p:spPr>
        <p:txBody>
          <a:bodyPr anchorCtr="0" anchor="b" bIns="0" lIns="0" spcFirstLastPara="1" rIns="0" wrap="square" tIns="0">
            <a:noAutofit/>
          </a:bodyPr>
          <a:lstStyle/>
          <a:p>
            <a:pPr indent="0" lvl="0" marL="457200" rtl="0" algn="l">
              <a:spcBef>
                <a:spcPts val="0"/>
              </a:spcBef>
              <a:spcAft>
                <a:spcPts val="800"/>
              </a:spcAft>
              <a:buNone/>
            </a:pPr>
            <a:r>
              <a:rPr lang="en"/>
              <a:t>Recommendations</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977" name="Shape 977"/>
        <p:cNvGrpSpPr/>
        <p:nvPr/>
      </p:nvGrpSpPr>
      <p:grpSpPr>
        <a:xfrm>
          <a:off x="0" y="0"/>
          <a:ext cx="0" cy="0"/>
          <a:chOff x="0" y="0"/>
          <a:chExt cx="0" cy="0"/>
        </a:xfrm>
      </p:grpSpPr>
      <p:grpSp>
        <p:nvGrpSpPr>
          <p:cNvPr id="978" name="Google Shape;978;p72"/>
          <p:cNvGrpSpPr/>
          <p:nvPr/>
        </p:nvGrpSpPr>
        <p:grpSpPr>
          <a:xfrm>
            <a:off x="-945594" y="-6040"/>
            <a:ext cx="5225404" cy="5225404"/>
            <a:chOff x="-1891188" y="-12079"/>
            <a:chExt cx="10450808" cy="10450808"/>
          </a:xfrm>
        </p:grpSpPr>
        <p:sp>
          <p:nvSpPr>
            <p:cNvPr id="979" name="Google Shape;979;p72"/>
            <p:cNvSpPr/>
            <p:nvPr/>
          </p:nvSpPr>
          <p:spPr>
            <a:xfrm>
              <a:off x="-1891188" y="-1207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0" name="Google Shape;980;p72"/>
            <p:cNvSpPr/>
            <p:nvPr/>
          </p:nvSpPr>
          <p:spPr>
            <a:xfrm>
              <a:off x="-1883941" y="9475496"/>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1" name="Google Shape;981;p72"/>
            <p:cNvSpPr/>
            <p:nvPr/>
          </p:nvSpPr>
          <p:spPr>
            <a:xfrm>
              <a:off x="-1883941" y="852675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2" name="Google Shape;982;p72"/>
            <p:cNvSpPr/>
            <p:nvPr/>
          </p:nvSpPr>
          <p:spPr>
            <a:xfrm>
              <a:off x="-1883941" y="7577923"/>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3" name="Google Shape;983;p72"/>
            <p:cNvSpPr/>
            <p:nvPr/>
          </p:nvSpPr>
          <p:spPr>
            <a:xfrm>
              <a:off x="-1883941" y="6629185"/>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4" name="Google Shape;984;p72"/>
            <p:cNvSpPr/>
            <p:nvPr/>
          </p:nvSpPr>
          <p:spPr>
            <a:xfrm>
              <a:off x="-1883941" y="568044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5" name="Google Shape;985;p72"/>
            <p:cNvSpPr/>
            <p:nvPr/>
          </p:nvSpPr>
          <p:spPr>
            <a:xfrm>
              <a:off x="-1883941" y="473170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6" name="Google Shape;986;p72"/>
            <p:cNvSpPr/>
            <p:nvPr/>
          </p:nvSpPr>
          <p:spPr>
            <a:xfrm>
              <a:off x="-1883941" y="3782970"/>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7" name="Google Shape;987;p72"/>
            <p:cNvSpPr/>
            <p:nvPr/>
          </p:nvSpPr>
          <p:spPr>
            <a:xfrm>
              <a:off x="-1883941" y="2834232"/>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8" name="Google Shape;988;p72"/>
            <p:cNvSpPr/>
            <p:nvPr/>
          </p:nvSpPr>
          <p:spPr>
            <a:xfrm>
              <a:off x="-1883941" y="188539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89" name="Google Shape;989;p72"/>
            <p:cNvSpPr/>
            <p:nvPr/>
          </p:nvSpPr>
          <p:spPr>
            <a:xfrm>
              <a:off x="-1883941" y="936659"/>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0" name="Google Shape;990;p72"/>
            <p:cNvSpPr/>
            <p:nvPr/>
          </p:nvSpPr>
          <p:spPr>
            <a:xfrm>
              <a:off x="7596386"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1" name="Google Shape;991;p72"/>
            <p:cNvSpPr/>
            <p:nvPr/>
          </p:nvSpPr>
          <p:spPr>
            <a:xfrm>
              <a:off x="664764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2" name="Google Shape;992;p72"/>
            <p:cNvSpPr/>
            <p:nvPr/>
          </p:nvSpPr>
          <p:spPr>
            <a:xfrm>
              <a:off x="5698813"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3" name="Google Shape;993;p72"/>
            <p:cNvSpPr/>
            <p:nvPr/>
          </p:nvSpPr>
          <p:spPr>
            <a:xfrm>
              <a:off x="4750075"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4" name="Google Shape;994;p72"/>
            <p:cNvSpPr/>
            <p:nvPr/>
          </p:nvSpPr>
          <p:spPr>
            <a:xfrm>
              <a:off x="380133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5" name="Google Shape;995;p72"/>
            <p:cNvSpPr/>
            <p:nvPr/>
          </p:nvSpPr>
          <p:spPr>
            <a:xfrm>
              <a:off x="285259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6" name="Google Shape;996;p72"/>
            <p:cNvSpPr/>
            <p:nvPr/>
          </p:nvSpPr>
          <p:spPr>
            <a:xfrm>
              <a:off x="190386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7" name="Google Shape;997;p72"/>
            <p:cNvSpPr/>
            <p:nvPr/>
          </p:nvSpPr>
          <p:spPr>
            <a:xfrm>
              <a:off x="955122"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8" name="Google Shape;998;p72"/>
            <p:cNvSpPr/>
            <p:nvPr/>
          </p:nvSpPr>
          <p:spPr>
            <a:xfrm>
              <a:off x="628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999" name="Google Shape;999;p72"/>
            <p:cNvSpPr/>
            <p:nvPr/>
          </p:nvSpPr>
          <p:spPr>
            <a:xfrm>
              <a:off x="-94245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1000" name="Google Shape;1000;p72"/>
          <p:cNvPicPr preferRelativeResize="0"/>
          <p:nvPr/>
        </p:nvPicPr>
        <p:blipFill rotWithShape="1">
          <a:blip r:embed="rId3">
            <a:alphaModFix/>
          </a:blip>
          <a:srcRect b="0" l="16631" r="16631" t="0"/>
          <a:stretch/>
        </p:blipFill>
        <p:spPr>
          <a:xfrm>
            <a:off x="482431" y="955025"/>
            <a:ext cx="3312538" cy="3309728"/>
          </a:xfrm>
          <a:prstGeom prst="rect">
            <a:avLst/>
          </a:prstGeom>
          <a:noFill/>
          <a:ln>
            <a:noFill/>
          </a:ln>
        </p:spPr>
      </p:pic>
      <p:sp>
        <p:nvSpPr>
          <p:cNvPr id="1001" name="Google Shape;1001;p72"/>
          <p:cNvSpPr/>
          <p:nvPr/>
        </p:nvSpPr>
        <p:spPr>
          <a:xfrm>
            <a:off x="8420029" y="2457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02" name="Google Shape;1002;p72"/>
          <p:cNvSpPr txBox="1"/>
          <p:nvPr/>
        </p:nvSpPr>
        <p:spPr>
          <a:xfrm>
            <a:off x="4986900" y="1297201"/>
            <a:ext cx="3172500" cy="2549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600">
                <a:solidFill>
                  <a:schemeClr val="dk1"/>
                </a:solidFill>
                <a:latin typeface="Barlow"/>
                <a:ea typeface="Barlow"/>
                <a:cs typeface="Barlow"/>
                <a:sym typeface="Barlow"/>
              </a:rPr>
              <a:t>How Can Employers Improve the Workplace?</a:t>
            </a:r>
            <a:endParaRPr sz="500">
              <a:solidFill>
                <a:schemeClr val="dk1"/>
              </a:solidFill>
            </a:endParaRPr>
          </a:p>
        </p:txBody>
      </p:sp>
      <p:sp>
        <p:nvSpPr>
          <p:cNvPr id="1003" name="Google Shape;1003;p72"/>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04" name="Google Shape;1004;p72"/>
          <p:cNvGrpSpPr/>
          <p:nvPr/>
        </p:nvGrpSpPr>
        <p:grpSpPr>
          <a:xfrm>
            <a:off x="8010357" y="320835"/>
            <a:ext cx="750554" cy="611218"/>
            <a:chOff x="9543346" y="8196262"/>
            <a:chExt cx="1194579" cy="1062065"/>
          </a:xfrm>
        </p:grpSpPr>
        <p:sp>
          <p:nvSpPr>
            <p:cNvPr id="1005" name="Google Shape;1005;p72"/>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06" name="Google Shape;1006;p72"/>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07" name="Google Shape;1007;p72"/>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08" name="Google Shape;1008;p72"/>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12" name="Shape 1012"/>
        <p:cNvGrpSpPr/>
        <p:nvPr/>
      </p:nvGrpSpPr>
      <p:grpSpPr>
        <a:xfrm>
          <a:off x="0" y="0"/>
          <a:ext cx="0" cy="0"/>
          <a:chOff x="0" y="0"/>
          <a:chExt cx="0" cy="0"/>
        </a:xfrm>
      </p:grpSpPr>
      <p:grpSp>
        <p:nvGrpSpPr>
          <p:cNvPr id="1013" name="Google Shape;1013;p73"/>
          <p:cNvGrpSpPr/>
          <p:nvPr/>
        </p:nvGrpSpPr>
        <p:grpSpPr>
          <a:xfrm>
            <a:off x="-248858" y="-90359"/>
            <a:ext cx="1908216" cy="5225404"/>
            <a:chOff x="1026284" y="-180719"/>
            <a:chExt cx="3816432" cy="10450808"/>
          </a:xfrm>
        </p:grpSpPr>
        <p:sp>
          <p:nvSpPr>
            <p:cNvPr id="1014" name="Google Shape;1014;p73"/>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5" name="Google Shape;1015;p73"/>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6" name="Google Shape;1016;p73"/>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7" name="Google Shape;1017;p73"/>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8" name="Google Shape;1018;p73"/>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19" name="Google Shape;1019;p73"/>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0" name="Google Shape;1020;p73"/>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1" name="Google Shape;1021;p73"/>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2" name="Google Shape;1022;p73"/>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3" name="Google Shape;1023;p73"/>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4" name="Google Shape;1024;p73"/>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5" name="Google Shape;1025;p73"/>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6" name="Google Shape;1026;p73"/>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7" name="Google Shape;1027;p73"/>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28" name="Google Shape;1028;p73"/>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029" name="Google Shape;1029;p73"/>
          <p:cNvSpPr txBox="1"/>
          <p:nvPr>
            <p:ph type="title"/>
          </p:nvPr>
        </p:nvSpPr>
        <p:spPr>
          <a:xfrm>
            <a:off x="2069875" y="572350"/>
            <a:ext cx="69111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900"/>
              <a:t>Employers can react positively to the Great Resignation by... </a:t>
            </a:r>
            <a:endParaRPr sz="3900"/>
          </a:p>
        </p:txBody>
      </p:sp>
      <p:sp>
        <p:nvSpPr>
          <p:cNvPr id="1030" name="Google Shape;1030;p73"/>
          <p:cNvSpPr txBox="1"/>
          <p:nvPr>
            <p:ph idx="1" type="subTitle"/>
          </p:nvPr>
        </p:nvSpPr>
        <p:spPr>
          <a:xfrm>
            <a:off x="2146075" y="2128375"/>
            <a:ext cx="6406800" cy="23928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Char char="●"/>
            </a:pPr>
            <a:r>
              <a:rPr lang="en"/>
              <a:t>Remaining flexible with employees to choose their own work location</a:t>
            </a:r>
            <a:endParaRPr/>
          </a:p>
          <a:p>
            <a:pPr indent="-330200" lvl="0" marL="457200" rtl="0" algn="l">
              <a:spcBef>
                <a:spcPts val="0"/>
              </a:spcBef>
              <a:spcAft>
                <a:spcPts val="0"/>
              </a:spcAft>
              <a:buSzPts val="1600"/>
              <a:buChar char="●"/>
            </a:pPr>
            <a:r>
              <a:rPr lang="en"/>
              <a:t>Prioritizing and emphasizing on supporting employee mental (and physical) health through company initiatives and providing them the time to take care of themselves</a:t>
            </a:r>
            <a:endParaRPr/>
          </a:p>
          <a:p>
            <a:pPr indent="-330200" lvl="0" marL="457200" rtl="0" algn="l">
              <a:spcBef>
                <a:spcPts val="0"/>
              </a:spcBef>
              <a:spcAft>
                <a:spcPts val="0"/>
              </a:spcAft>
              <a:buSzPts val="1600"/>
              <a:buChar char="●"/>
            </a:pPr>
            <a:r>
              <a:rPr lang="en"/>
              <a:t>Adopt a spirit of transparency</a:t>
            </a:r>
            <a:endParaRPr/>
          </a:p>
          <a:p>
            <a:pPr indent="-330200" lvl="0" marL="457200" rtl="0" algn="l">
              <a:spcBef>
                <a:spcPts val="0"/>
              </a:spcBef>
              <a:spcAft>
                <a:spcPts val="0"/>
              </a:spcAft>
              <a:buSzPts val="1600"/>
              <a:buChar char="●"/>
            </a:pPr>
            <a:r>
              <a:rPr lang="en"/>
              <a:t>Treat employees with empathy and kindness and encourage a culture to behave accordingly</a:t>
            </a:r>
            <a:endParaRPr/>
          </a:p>
        </p:txBody>
      </p:sp>
      <p:sp>
        <p:nvSpPr>
          <p:cNvPr id="1031" name="Google Shape;1031;p73"/>
          <p:cNvSpPr/>
          <p:nvPr/>
        </p:nvSpPr>
        <p:spPr>
          <a:xfrm>
            <a:off x="801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32" name="Google Shape;1032;p73"/>
          <p:cNvSpPr/>
          <p:nvPr/>
        </p:nvSpPr>
        <p:spPr>
          <a:xfrm>
            <a:off x="-3929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33" name="Google Shape;1033;p73">
            <a:hlinkClick r:id="rId3"/>
          </p:cNvPr>
          <p:cNvSpPr txBox="1"/>
          <p:nvPr/>
        </p:nvSpPr>
        <p:spPr>
          <a:xfrm>
            <a:off x="4761208" y="4857876"/>
            <a:ext cx="4213800" cy="169200"/>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lang="en" sz="1100" u="sng">
                <a:solidFill>
                  <a:schemeClr val="dk2"/>
                </a:solidFill>
                <a:latin typeface="Barlow Medium"/>
                <a:ea typeface="Barlow Medium"/>
                <a:cs typeface="Barlow Medium"/>
                <a:sym typeface="Barlow Medium"/>
                <a:hlinkClick r:id="rId4">
                  <a:extLst>
                    <a:ext uri="{A12FA001-AC4F-418D-AE19-62706E023703}">
                      <ahyp:hlinkClr val="tx"/>
                    </a:ext>
                  </a:extLst>
                </a:hlinkClick>
              </a:rPr>
              <a:t>Source: Worth, Contributor Devin Partida</a:t>
            </a:r>
            <a:endParaRPr sz="300">
              <a:solidFill>
                <a:schemeClr val="dk2"/>
              </a:solidFill>
              <a:latin typeface="Barlow"/>
              <a:ea typeface="Barlow"/>
              <a:cs typeface="Barlow"/>
              <a:sym typeface="Barlow"/>
            </a:endParaRPr>
          </a:p>
        </p:txBody>
      </p:sp>
      <p:grpSp>
        <p:nvGrpSpPr>
          <p:cNvPr id="1034" name="Google Shape;1034;p73"/>
          <p:cNvGrpSpPr/>
          <p:nvPr/>
        </p:nvGrpSpPr>
        <p:grpSpPr>
          <a:xfrm>
            <a:off x="8010357" y="320835"/>
            <a:ext cx="750554" cy="611218"/>
            <a:chOff x="9543346" y="8196262"/>
            <a:chExt cx="1194579" cy="1062065"/>
          </a:xfrm>
        </p:grpSpPr>
        <p:sp>
          <p:nvSpPr>
            <p:cNvPr id="1035" name="Google Shape;1035;p73"/>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36" name="Google Shape;1036;p73"/>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37" name="Google Shape;1037;p73"/>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38" name="Google Shape;1038;p73"/>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42" name="Shape 1042"/>
        <p:cNvGrpSpPr/>
        <p:nvPr/>
      </p:nvGrpSpPr>
      <p:grpSpPr>
        <a:xfrm>
          <a:off x="0" y="0"/>
          <a:ext cx="0" cy="0"/>
          <a:chOff x="0" y="0"/>
          <a:chExt cx="0" cy="0"/>
        </a:xfrm>
      </p:grpSpPr>
      <p:grpSp>
        <p:nvGrpSpPr>
          <p:cNvPr id="1043" name="Google Shape;1043;p74"/>
          <p:cNvGrpSpPr/>
          <p:nvPr/>
        </p:nvGrpSpPr>
        <p:grpSpPr>
          <a:xfrm>
            <a:off x="-945594" y="-6040"/>
            <a:ext cx="5225404" cy="5225404"/>
            <a:chOff x="-1891188" y="-12079"/>
            <a:chExt cx="10450808" cy="10450808"/>
          </a:xfrm>
        </p:grpSpPr>
        <p:sp>
          <p:nvSpPr>
            <p:cNvPr id="1044" name="Google Shape;1044;p74"/>
            <p:cNvSpPr/>
            <p:nvPr/>
          </p:nvSpPr>
          <p:spPr>
            <a:xfrm>
              <a:off x="-1891188" y="-1207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5" name="Google Shape;1045;p74"/>
            <p:cNvSpPr/>
            <p:nvPr/>
          </p:nvSpPr>
          <p:spPr>
            <a:xfrm>
              <a:off x="-1883941" y="9475496"/>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6" name="Google Shape;1046;p74"/>
            <p:cNvSpPr/>
            <p:nvPr/>
          </p:nvSpPr>
          <p:spPr>
            <a:xfrm>
              <a:off x="-1883941" y="852675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7" name="Google Shape;1047;p74"/>
            <p:cNvSpPr/>
            <p:nvPr/>
          </p:nvSpPr>
          <p:spPr>
            <a:xfrm>
              <a:off x="-1883941" y="7577923"/>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8" name="Google Shape;1048;p74"/>
            <p:cNvSpPr/>
            <p:nvPr/>
          </p:nvSpPr>
          <p:spPr>
            <a:xfrm>
              <a:off x="-1883941" y="6629185"/>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49" name="Google Shape;1049;p74"/>
            <p:cNvSpPr/>
            <p:nvPr/>
          </p:nvSpPr>
          <p:spPr>
            <a:xfrm>
              <a:off x="-1883941" y="568044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0" name="Google Shape;1050;p74"/>
            <p:cNvSpPr/>
            <p:nvPr/>
          </p:nvSpPr>
          <p:spPr>
            <a:xfrm>
              <a:off x="-1883941" y="4731708"/>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1" name="Google Shape;1051;p74"/>
            <p:cNvSpPr/>
            <p:nvPr/>
          </p:nvSpPr>
          <p:spPr>
            <a:xfrm>
              <a:off x="-1883941" y="3782970"/>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2" name="Google Shape;1052;p74"/>
            <p:cNvSpPr/>
            <p:nvPr/>
          </p:nvSpPr>
          <p:spPr>
            <a:xfrm>
              <a:off x="-1883941" y="2834232"/>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3" name="Google Shape;1053;p74"/>
            <p:cNvSpPr/>
            <p:nvPr/>
          </p:nvSpPr>
          <p:spPr>
            <a:xfrm>
              <a:off x="-1883941" y="1885397"/>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4" name="Google Shape;1054;p74"/>
            <p:cNvSpPr/>
            <p:nvPr/>
          </p:nvSpPr>
          <p:spPr>
            <a:xfrm>
              <a:off x="-1883941" y="936659"/>
              <a:ext cx="10436313" cy="14494"/>
            </a:xfrm>
            <a:custGeom>
              <a:rect b="b" l="l" r="r" t="t"/>
              <a:pathLst>
                <a:path extrusionOk="0" h="14494" w="10436313">
                  <a:moveTo>
                    <a:pt x="0" y="0"/>
                  </a:moveTo>
                  <a:lnTo>
                    <a:pt x="10436313" y="0"/>
                  </a:lnTo>
                  <a:lnTo>
                    <a:pt x="10436313"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5" name="Google Shape;1055;p74"/>
            <p:cNvSpPr/>
            <p:nvPr/>
          </p:nvSpPr>
          <p:spPr>
            <a:xfrm>
              <a:off x="7596386"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6" name="Google Shape;1056;p74"/>
            <p:cNvSpPr/>
            <p:nvPr/>
          </p:nvSpPr>
          <p:spPr>
            <a:xfrm>
              <a:off x="664764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7" name="Google Shape;1057;p74"/>
            <p:cNvSpPr/>
            <p:nvPr/>
          </p:nvSpPr>
          <p:spPr>
            <a:xfrm>
              <a:off x="5698813"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8" name="Google Shape;1058;p74"/>
            <p:cNvSpPr/>
            <p:nvPr/>
          </p:nvSpPr>
          <p:spPr>
            <a:xfrm>
              <a:off x="4750075"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59" name="Google Shape;1059;p74"/>
            <p:cNvSpPr/>
            <p:nvPr/>
          </p:nvSpPr>
          <p:spPr>
            <a:xfrm>
              <a:off x="380133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0" name="Google Shape;1060;p74"/>
            <p:cNvSpPr/>
            <p:nvPr/>
          </p:nvSpPr>
          <p:spPr>
            <a:xfrm>
              <a:off x="2852598"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1" name="Google Shape;1061;p74"/>
            <p:cNvSpPr/>
            <p:nvPr/>
          </p:nvSpPr>
          <p:spPr>
            <a:xfrm>
              <a:off x="190386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2" name="Google Shape;1062;p74"/>
            <p:cNvSpPr/>
            <p:nvPr/>
          </p:nvSpPr>
          <p:spPr>
            <a:xfrm>
              <a:off x="955122"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3" name="Google Shape;1063;p74"/>
            <p:cNvSpPr/>
            <p:nvPr/>
          </p:nvSpPr>
          <p:spPr>
            <a:xfrm>
              <a:off x="6287"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64" name="Google Shape;1064;p74"/>
            <p:cNvSpPr/>
            <p:nvPr/>
          </p:nvSpPr>
          <p:spPr>
            <a:xfrm>
              <a:off x="-942450" y="-483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pic>
        <p:nvPicPr>
          <p:cNvPr id="1065" name="Google Shape;1065;p74"/>
          <p:cNvPicPr preferRelativeResize="0"/>
          <p:nvPr/>
        </p:nvPicPr>
        <p:blipFill rotWithShape="1">
          <a:blip r:embed="rId3">
            <a:alphaModFix/>
          </a:blip>
          <a:srcRect b="0" l="15171" r="15171" t="0"/>
          <a:stretch/>
        </p:blipFill>
        <p:spPr>
          <a:xfrm>
            <a:off x="482431" y="955025"/>
            <a:ext cx="3312540" cy="3309731"/>
          </a:xfrm>
          <a:prstGeom prst="rect">
            <a:avLst/>
          </a:prstGeom>
          <a:noFill/>
          <a:ln>
            <a:noFill/>
          </a:ln>
        </p:spPr>
      </p:pic>
      <p:sp>
        <p:nvSpPr>
          <p:cNvPr id="1066" name="Google Shape;1066;p74"/>
          <p:cNvSpPr/>
          <p:nvPr/>
        </p:nvSpPr>
        <p:spPr>
          <a:xfrm>
            <a:off x="8420029" y="245708"/>
            <a:ext cx="1447657" cy="1447657"/>
          </a:xfrm>
          <a:custGeom>
            <a:rect b="b" l="l" r="r" t="t"/>
            <a:pathLst>
              <a:path extrusionOk="0" h="1708150" w="1708150">
                <a:moveTo>
                  <a:pt x="853440" y="1708150"/>
                </a:moveTo>
                <a:cubicBezTo>
                  <a:pt x="383540" y="1708150"/>
                  <a:pt x="0" y="1324610"/>
                  <a:pt x="0" y="853440"/>
                </a:cubicBezTo>
                <a:cubicBezTo>
                  <a:pt x="0" y="383540"/>
                  <a:pt x="383540" y="0"/>
                  <a:pt x="853440" y="0"/>
                </a:cubicBezTo>
                <a:cubicBezTo>
                  <a:pt x="1324610" y="0"/>
                  <a:pt x="1706880" y="383540"/>
                  <a:pt x="1706880" y="853440"/>
                </a:cubicBezTo>
                <a:cubicBezTo>
                  <a:pt x="1708150" y="1324610"/>
                  <a:pt x="1324610" y="1708150"/>
                  <a:pt x="853440" y="1708150"/>
                </a:cubicBezTo>
                <a:close/>
                <a:moveTo>
                  <a:pt x="853440" y="469900"/>
                </a:moveTo>
                <a:cubicBezTo>
                  <a:pt x="642620" y="469900"/>
                  <a:pt x="469900" y="642620"/>
                  <a:pt x="469900" y="853440"/>
                </a:cubicBezTo>
                <a:cubicBezTo>
                  <a:pt x="469900" y="1064260"/>
                  <a:pt x="642620" y="1236980"/>
                  <a:pt x="853440" y="1236980"/>
                </a:cubicBezTo>
                <a:cubicBezTo>
                  <a:pt x="1064260" y="1236980"/>
                  <a:pt x="1236980" y="1064260"/>
                  <a:pt x="1236980" y="853440"/>
                </a:cubicBezTo>
                <a:cubicBezTo>
                  <a:pt x="1236980" y="642620"/>
                  <a:pt x="1065530" y="469900"/>
                  <a:pt x="853440" y="469900"/>
                </a:cubicBezTo>
                <a:close/>
              </a:path>
            </a:pathLst>
          </a:cu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67" name="Google Shape;1067;p74"/>
          <p:cNvSpPr txBox="1"/>
          <p:nvPr/>
        </p:nvSpPr>
        <p:spPr>
          <a:xfrm>
            <a:off x="4968150" y="1962151"/>
            <a:ext cx="3172500"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3600">
                <a:solidFill>
                  <a:schemeClr val="dk1"/>
                </a:solidFill>
                <a:latin typeface="Barlow"/>
                <a:ea typeface="Barlow"/>
                <a:cs typeface="Barlow"/>
                <a:sym typeface="Barlow"/>
              </a:rPr>
              <a:t>When Should We Quit?</a:t>
            </a:r>
            <a:endParaRPr b="1" sz="3600">
              <a:solidFill>
                <a:schemeClr val="dk1"/>
              </a:solidFill>
              <a:latin typeface="Barlow"/>
              <a:ea typeface="Barlow"/>
              <a:cs typeface="Barlow"/>
              <a:sym typeface="Barlow"/>
            </a:endParaRPr>
          </a:p>
        </p:txBody>
      </p:sp>
      <p:sp>
        <p:nvSpPr>
          <p:cNvPr id="1068" name="Google Shape;1068;p7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69" name="Google Shape;1069;p74"/>
          <p:cNvGrpSpPr/>
          <p:nvPr/>
        </p:nvGrpSpPr>
        <p:grpSpPr>
          <a:xfrm>
            <a:off x="8010357" y="320835"/>
            <a:ext cx="750554" cy="611218"/>
            <a:chOff x="9543346" y="8196262"/>
            <a:chExt cx="1194579" cy="1062065"/>
          </a:xfrm>
        </p:grpSpPr>
        <p:sp>
          <p:nvSpPr>
            <p:cNvPr id="1070" name="Google Shape;1070;p74"/>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71" name="Google Shape;1071;p74"/>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72" name="Google Shape;1072;p74"/>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073" name="Google Shape;1073;p74"/>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1" name="Shape 141"/>
        <p:cNvGrpSpPr/>
        <p:nvPr/>
      </p:nvGrpSpPr>
      <p:grpSpPr>
        <a:xfrm>
          <a:off x="0" y="0"/>
          <a:ext cx="0" cy="0"/>
          <a:chOff x="0" y="0"/>
          <a:chExt cx="0" cy="0"/>
        </a:xfrm>
      </p:grpSpPr>
      <p:grpSp>
        <p:nvGrpSpPr>
          <p:cNvPr id="142" name="Google Shape;142;p21"/>
          <p:cNvGrpSpPr/>
          <p:nvPr/>
        </p:nvGrpSpPr>
        <p:grpSpPr>
          <a:xfrm>
            <a:off x="1552863" y="514350"/>
            <a:ext cx="6972300" cy="976547"/>
            <a:chOff x="0" y="0"/>
            <a:chExt cx="18592800" cy="2604125"/>
          </a:xfrm>
        </p:grpSpPr>
        <p:sp>
          <p:nvSpPr>
            <p:cNvPr id="143" name="Google Shape;143;p21"/>
            <p:cNvSpPr txBox="1"/>
            <p:nvPr/>
          </p:nvSpPr>
          <p:spPr>
            <a:xfrm>
              <a:off x="0" y="0"/>
              <a:ext cx="18592800" cy="16830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en" sz="4100">
                  <a:solidFill>
                    <a:schemeClr val="dk1"/>
                  </a:solidFill>
                  <a:latin typeface="Barlow"/>
                  <a:ea typeface="Barlow"/>
                  <a:cs typeface="Barlow"/>
                  <a:sym typeface="Barlow"/>
                </a:rPr>
                <a:t>“Great Resignation” Team</a:t>
              </a:r>
              <a:endParaRPr sz="700">
                <a:solidFill>
                  <a:schemeClr val="dk1"/>
                </a:solidFill>
                <a:latin typeface="Barlow"/>
                <a:ea typeface="Barlow"/>
                <a:cs typeface="Barlow"/>
                <a:sym typeface="Barlow"/>
              </a:endParaRPr>
            </a:p>
          </p:txBody>
        </p:sp>
        <p:sp>
          <p:nvSpPr>
            <p:cNvPr id="144" name="Google Shape;144;p21"/>
            <p:cNvSpPr txBox="1"/>
            <p:nvPr/>
          </p:nvSpPr>
          <p:spPr>
            <a:xfrm>
              <a:off x="0" y="1947425"/>
              <a:ext cx="16429800" cy="656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1600">
                  <a:solidFill>
                    <a:schemeClr val="dk1"/>
                  </a:solidFill>
                  <a:latin typeface="Barlow Medium"/>
                  <a:ea typeface="Barlow Medium"/>
                  <a:cs typeface="Barlow Medium"/>
                  <a:sym typeface="Barlow Medium"/>
                </a:rPr>
                <a:t>Introducing your moderators/investigators/surveyors:</a:t>
              </a:r>
              <a:endParaRPr sz="700">
                <a:solidFill>
                  <a:schemeClr val="dk1"/>
                </a:solidFill>
                <a:latin typeface="Barlow"/>
                <a:ea typeface="Barlow"/>
                <a:cs typeface="Barlow"/>
                <a:sym typeface="Barlow"/>
              </a:endParaRPr>
            </a:p>
          </p:txBody>
        </p:sp>
      </p:grpSp>
      <p:grpSp>
        <p:nvGrpSpPr>
          <p:cNvPr id="145" name="Google Shape;145;p21"/>
          <p:cNvGrpSpPr/>
          <p:nvPr/>
        </p:nvGrpSpPr>
        <p:grpSpPr>
          <a:xfrm>
            <a:off x="1604800" y="3559148"/>
            <a:ext cx="1547929" cy="521051"/>
            <a:chOff x="0" y="-19050"/>
            <a:chExt cx="3239700" cy="1053480"/>
          </a:xfrm>
        </p:grpSpPr>
        <p:sp>
          <p:nvSpPr>
            <p:cNvPr id="146" name="Google Shape;146;p21"/>
            <p:cNvSpPr txBox="1"/>
            <p:nvPr/>
          </p:nvSpPr>
          <p:spPr>
            <a:xfrm>
              <a:off x="0" y="-19050"/>
              <a:ext cx="3239700" cy="466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 sz="1500">
                  <a:solidFill>
                    <a:schemeClr val="dk1"/>
                  </a:solidFill>
                  <a:latin typeface="Barlow"/>
                  <a:ea typeface="Barlow"/>
                  <a:cs typeface="Barlow"/>
                  <a:sym typeface="Barlow"/>
                </a:rPr>
                <a:t>Kimberly Barnes</a:t>
              </a:r>
              <a:endParaRPr sz="700">
                <a:solidFill>
                  <a:schemeClr val="dk1"/>
                </a:solidFill>
                <a:latin typeface="Barlow"/>
                <a:ea typeface="Barlow"/>
                <a:cs typeface="Barlow"/>
                <a:sym typeface="Barlow"/>
              </a:endParaRPr>
            </a:p>
          </p:txBody>
        </p:sp>
        <p:sp>
          <p:nvSpPr>
            <p:cNvPr id="147" name="Google Shape;147;p21"/>
            <p:cNvSpPr txBox="1"/>
            <p:nvPr/>
          </p:nvSpPr>
          <p:spPr>
            <a:xfrm>
              <a:off x="0" y="816630"/>
              <a:ext cx="3239700" cy="217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t/>
              </a:r>
              <a:endParaRPr sz="700">
                <a:solidFill>
                  <a:schemeClr val="dk1"/>
                </a:solidFill>
                <a:latin typeface="Barlow"/>
                <a:ea typeface="Barlow"/>
                <a:cs typeface="Barlow"/>
                <a:sym typeface="Barlow"/>
              </a:endParaRPr>
            </a:p>
          </p:txBody>
        </p:sp>
      </p:grpSp>
      <p:grpSp>
        <p:nvGrpSpPr>
          <p:cNvPr id="148" name="Google Shape;148;p21"/>
          <p:cNvGrpSpPr/>
          <p:nvPr/>
        </p:nvGrpSpPr>
        <p:grpSpPr>
          <a:xfrm>
            <a:off x="3917440" y="3559148"/>
            <a:ext cx="1547929" cy="521051"/>
            <a:chOff x="0" y="-19050"/>
            <a:chExt cx="3239700" cy="1053480"/>
          </a:xfrm>
        </p:grpSpPr>
        <p:sp>
          <p:nvSpPr>
            <p:cNvPr id="149" name="Google Shape;149;p21"/>
            <p:cNvSpPr txBox="1"/>
            <p:nvPr/>
          </p:nvSpPr>
          <p:spPr>
            <a:xfrm>
              <a:off x="0" y="-19050"/>
              <a:ext cx="3239700" cy="466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 sz="1500">
                  <a:solidFill>
                    <a:schemeClr val="dk1"/>
                  </a:solidFill>
                  <a:latin typeface="Barlow"/>
                  <a:ea typeface="Barlow"/>
                  <a:cs typeface="Barlow"/>
                  <a:sym typeface="Barlow"/>
                </a:rPr>
                <a:t>Udhaya Kumar</a:t>
              </a:r>
              <a:endParaRPr sz="700">
                <a:solidFill>
                  <a:schemeClr val="dk1"/>
                </a:solidFill>
                <a:latin typeface="Barlow"/>
                <a:ea typeface="Barlow"/>
                <a:cs typeface="Barlow"/>
                <a:sym typeface="Barlow"/>
              </a:endParaRPr>
            </a:p>
          </p:txBody>
        </p:sp>
        <p:sp>
          <p:nvSpPr>
            <p:cNvPr id="150" name="Google Shape;150;p21"/>
            <p:cNvSpPr txBox="1"/>
            <p:nvPr/>
          </p:nvSpPr>
          <p:spPr>
            <a:xfrm>
              <a:off x="0" y="816630"/>
              <a:ext cx="3239700" cy="217800"/>
            </a:xfrm>
            <a:prstGeom prst="rect">
              <a:avLst/>
            </a:prstGeom>
            <a:noFill/>
            <a:ln>
              <a:noFill/>
            </a:ln>
          </p:spPr>
          <p:txBody>
            <a:bodyPr anchorCtr="0" anchor="t" bIns="0" lIns="0" spcFirstLastPara="1" rIns="0" wrap="square" tIns="0">
              <a:spAutoFit/>
            </a:bodyPr>
            <a:lstStyle/>
            <a:p>
              <a:pPr indent="0" lvl="0" marL="0" marR="0" rtl="0" algn="ctr">
                <a:lnSpc>
                  <a:spcPct val="140014"/>
                </a:lnSpc>
                <a:spcBef>
                  <a:spcPts val="0"/>
                </a:spcBef>
                <a:spcAft>
                  <a:spcPts val="0"/>
                </a:spcAft>
                <a:buNone/>
              </a:pPr>
              <a:r>
                <a:t/>
              </a:r>
              <a:endParaRPr sz="700">
                <a:solidFill>
                  <a:schemeClr val="dk1"/>
                </a:solidFill>
                <a:latin typeface="Barlow"/>
                <a:ea typeface="Barlow"/>
                <a:cs typeface="Barlow"/>
                <a:sym typeface="Barlow"/>
              </a:endParaRPr>
            </a:p>
          </p:txBody>
        </p:sp>
      </p:grpSp>
      <p:grpSp>
        <p:nvGrpSpPr>
          <p:cNvPr id="151" name="Google Shape;151;p21"/>
          <p:cNvGrpSpPr/>
          <p:nvPr/>
        </p:nvGrpSpPr>
        <p:grpSpPr>
          <a:xfrm>
            <a:off x="6230079" y="3559148"/>
            <a:ext cx="1547929" cy="613492"/>
            <a:chOff x="0" y="-19050"/>
            <a:chExt cx="3239700" cy="1240380"/>
          </a:xfrm>
        </p:grpSpPr>
        <p:sp>
          <p:nvSpPr>
            <p:cNvPr id="152" name="Google Shape;152;p21"/>
            <p:cNvSpPr txBox="1"/>
            <p:nvPr/>
          </p:nvSpPr>
          <p:spPr>
            <a:xfrm>
              <a:off x="0" y="-19050"/>
              <a:ext cx="3239700" cy="4668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lang="en" sz="1500">
                  <a:solidFill>
                    <a:schemeClr val="dk1"/>
                  </a:solidFill>
                  <a:latin typeface="Barlow"/>
                  <a:ea typeface="Barlow"/>
                  <a:cs typeface="Barlow"/>
                  <a:sym typeface="Barlow"/>
                </a:rPr>
                <a:t>Tian Xia</a:t>
              </a:r>
              <a:endParaRPr sz="700">
                <a:solidFill>
                  <a:schemeClr val="dk1"/>
                </a:solidFill>
                <a:latin typeface="Barlow"/>
                <a:ea typeface="Barlow"/>
                <a:cs typeface="Barlow"/>
                <a:sym typeface="Barlow"/>
              </a:endParaRPr>
            </a:p>
          </p:txBody>
        </p:sp>
        <p:sp>
          <p:nvSpPr>
            <p:cNvPr id="153" name="Google Shape;153;p21"/>
            <p:cNvSpPr txBox="1"/>
            <p:nvPr/>
          </p:nvSpPr>
          <p:spPr>
            <a:xfrm>
              <a:off x="0" y="816630"/>
              <a:ext cx="3239700" cy="404700"/>
            </a:xfrm>
            <a:prstGeom prst="rect">
              <a:avLst/>
            </a:prstGeom>
            <a:noFill/>
            <a:ln>
              <a:noFill/>
            </a:ln>
          </p:spPr>
          <p:txBody>
            <a:bodyPr anchorCtr="0" anchor="t" bIns="0" lIns="0" spcFirstLastPara="1" rIns="0" wrap="square" tIns="0">
              <a:spAutoFit/>
            </a:bodyPr>
            <a:lstStyle/>
            <a:p>
              <a:pPr indent="0" lvl="0" marL="0" marR="0" rtl="0" algn="l">
                <a:lnSpc>
                  <a:spcPct val="140014"/>
                </a:lnSpc>
                <a:spcBef>
                  <a:spcPts val="0"/>
                </a:spcBef>
                <a:spcAft>
                  <a:spcPts val="0"/>
                </a:spcAft>
                <a:buNone/>
              </a:pPr>
              <a:r>
                <a:t/>
              </a:r>
              <a:endParaRPr b="1" sz="1300">
                <a:solidFill>
                  <a:schemeClr val="dk1"/>
                </a:solidFill>
                <a:latin typeface="Barlow"/>
                <a:ea typeface="Barlow"/>
                <a:cs typeface="Barlow"/>
                <a:sym typeface="Barlow"/>
              </a:endParaRPr>
            </a:p>
          </p:txBody>
        </p:sp>
      </p:grpSp>
      <p:sp>
        <p:nvSpPr>
          <p:cNvPr id="154" name="Google Shape;154;p21"/>
          <p:cNvSpPr/>
          <p:nvPr/>
        </p:nvSpPr>
        <p:spPr>
          <a:xfrm>
            <a:off x="0" y="0"/>
            <a:ext cx="951300" cy="51435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grpSp>
        <p:nvGrpSpPr>
          <p:cNvPr id="155" name="Google Shape;155;p21"/>
          <p:cNvGrpSpPr/>
          <p:nvPr/>
        </p:nvGrpSpPr>
        <p:grpSpPr>
          <a:xfrm>
            <a:off x="-944609" y="-4"/>
            <a:ext cx="1891805" cy="5180466"/>
            <a:chOff x="1026284" y="-180719"/>
            <a:chExt cx="3816432" cy="10450808"/>
          </a:xfrm>
        </p:grpSpPr>
        <p:sp>
          <p:nvSpPr>
            <p:cNvPr id="156" name="Google Shape;156;p21"/>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7" name="Google Shape;157;p21"/>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8" name="Google Shape;158;p21"/>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59" name="Google Shape;159;p21"/>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0" name="Google Shape;160;p21"/>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1" name="Google Shape;161;p21"/>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2" name="Google Shape;162;p21"/>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3" name="Google Shape;163;p21"/>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4" name="Google Shape;164;p21"/>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5" name="Google Shape;165;p21"/>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6" name="Google Shape;166;p21"/>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7" name="Google Shape;167;p21"/>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8" name="Google Shape;168;p21"/>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69" name="Google Shape;169;p21"/>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70" name="Google Shape;170;p21"/>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rgbClr val="363739"/>
            </a:solidFill>
            <a:ln cap="flat" cmpd="sng" w="9525">
              <a:solidFill>
                <a:schemeClr val="lt2"/>
              </a:solidFill>
              <a:prstDash val="solid"/>
              <a:miter lim="8000"/>
              <a:headEnd len="sm" w="sm" type="none"/>
              <a:tailEnd len="sm" w="sm" type="none"/>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71" name="Google Shape;171;p21"/>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72" name="Google Shape;172;p21"/>
          <p:cNvGrpSpPr/>
          <p:nvPr/>
        </p:nvGrpSpPr>
        <p:grpSpPr>
          <a:xfrm>
            <a:off x="4245211" y="2079852"/>
            <a:ext cx="1049517" cy="1333901"/>
            <a:chOff x="14510931" y="6194425"/>
            <a:chExt cx="899483" cy="1196968"/>
          </a:xfrm>
        </p:grpSpPr>
        <p:sp>
          <p:nvSpPr>
            <p:cNvPr id="173" name="Google Shape;173;p21"/>
            <p:cNvSpPr/>
            <p:nvPr/>
          </p:nvSpPr>
          <p:spPr>
            <a:xfrm>
              <a:off x="14723484" y="6208133"/>
              <a:ext cx="468941" cy="218091"/>
            </a:xfrm>
            <a:custGeom>
              <a:rect b="b" l="l" r="r" t="t"/>
              <a:pathLst>
                <a:path extrusionOk="0" h="218091" w="468941">
                  <a:moveTo>
                    <a:pt x="233847" y="0"/>
                  </a:moveTo>
                  <a:cubicBezTo>
                    <a:pt x="113761" y="0"/>
                    <a:pt x="14846" y="89679"/>
                    <a:pt x="0" y="205616"/>
                  </a:cubicBezTo>
                  <a:cubicBezTo>
                    <a:pt x="73935" y="204855"/>
                    <a:pt x="138360" y="165093"/>
                    <a:pt x="174057" y="106004"/>
                  </a:cubicBezTo>
                  <a:cubicBezTo>
                    <a:pt x="194085" y="112498"/>
                    <a:pt x="215413" y="116103"/>
                    <a:pt x="237608" y="116103"/>
                  </a:cubicBezTo>
                  <a:cubicBezTo>
                    <a:pt x="255152" y="116103"/>
                    <a:pt x="272089" y="113673"/>
                    <a:pt x="288349" y="109549"/>
                  </a:cubicBezTo>
                  <a:cubicBezTo>
                    <a:pt x="322932" y="173913"/>
                    <a:pt x="390779" y="217756"/>
                    <a:pt x="468942" y="218092"/>
                  </a:cubicBezTo>
                  <a:cubicBezTo>
                    <a:pt x="459866" y="96165"/>
                    <a:pt x="358210" y="0"/>
                    <a:pt x="233847"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74" name="Google Shape;174;p21"/>
            <p:cNvSpPr/>
            <p:nvPr/>
          </p:nvSpPr>
          <p:spPr>
            <a:xfrm>
              <a:off x="14510931" y="6851917"/>
              <a:ext cx="899483" cy="539476"/>
            </a:xfrm>
            <a:custGeom>
              <a:rect b="b" l="l" r="r" t="t"/>
              <a:pathLst>
                <a:path extrusionOk="0" h="539476" w="899483">
                  <a:moveTo>
                    <a:pt x="885761" y="539477"/>
                  </a:moveTo>
                  <a:lnTo>
                    <a:pt x="13723" y="539477"/>
                  </a:lnTo>
                  <a:cubicBezTo>
                    <a:pt x="9595" y="539477"/>
                    <a:pt x="5689" y="537623"/>
                    <a:pt x="3083" y="534423"/>
                  </a:cubicBezTo>
                  <a:cubicBezTo>
                    <a:pt x="476" y="531230"/>
                    <a:pt x="-549" y="527027"/>
                    <a:pt x="282" y="522990"/>
                  </a:cubicBezTo>
                  <a:lnTo>
                    <a:pt x="57012" y="248993"/>
                  </a:lnTo>
                  <a:cubicBezTo>
                    <a:pt x="82090" y="127885"/>
                    <a:pt x="177131" y="36169"/>
                    <a:pt x="299154" y="15338"/>
                  </a:cubicBezTo>
                  <a:lnTo>
                    <a:pt x="328835" y="10271"/>
                  </a:lnTo>
                  <a:cubicBezTo>
                    <a:pt x="409062" y="-3424"/>
                    <a:pt x="490422" y="-3424"/>
                    <a:pt x="570649" y="10271"/>
                  </a:cubicBezTo>
                  <a:lnTo>
                    <a:pt x="600330" y="15338"/>
                  </a:lnTo>
                  <a:cubicBezTo>
                    <a:pt x="722353" y="36169"/>
                    <a:pt x="817394" y="127885"/>
                    <a:pt x="842472" y="248993"/>
                  </a:cubicBezTo>
                  <a:lnTo>
                    <a:pt x="899202" y="522990"/>
                  </a:lnTo>
                  <a:cubicBezTo>
                    <a:pt x="900033" y="527027"/>
                    <a:pt x="899008" y="531230"/>
                    <a:pt x="896401" y="534423"/>
                  </a:cubicBezTo>
                  <a:cubicBezTo>
                    <a:pt x="893795" y="537623"/>
                    <a:pt x="889889" y="539477"/>
                    <a:pt x="885761" y="539477"/>
                  </a:cubicBezTo>
                  <a:close/>
                  <a:moveTo>
                    <a:pt x="30573" y="512060"/>
                  </a:moveTo>
                  <a:lnTo>
                    <a:pt x="868911" y="512060"/>
                  </a:lnTo>
                  <a:lnTo>
                    <a:pt x="815591" y="254549"/>
                  </a:lnTo>
                  <a:cubicBezTo>
                    <a:pt x="792824" y="144572"/>
                    <a:pt x="706513" y="61284"/>
                    <a:pt x="595707" y="42367"/>
                  </a:cubicBezTo>
                  <a:lnTo>
                    <a:pt x="566026" y="37300"/>
                  </a:lnTo>
                  <a:cubicBezTo>
                    <a:pt x="488867" y="24127"/>
                    <a:pt x="410617" y="24127"/>
                    <a:pt x="333458" y="37300"/>
                  </a:cubicBezTo>
                  <a:lnTo>
                    <a:pt x="303777" y="42367"/>
                  </a:lnTo>
                  <a:cubicBezTo>
                    <a:pt x="192970" y="61284"/>
                    <a:pt x="106660" y="144572"/>
                    <a:pt x="83893" y="254549"/>
                  </a:cubicBezTo>
                  <a:lnTo>
                    <a:pt x="30573" y="512060"/>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75" name="Google Shape;175;p21"/>
            <p:cNvSpPr/>
            <p:nvPr/>
          </p:nvSpPr>
          <p:spPr>
            <a:xfrm>
              <a:off x="14707620" y="6194425"/>
              <a:ext cx="499419" cy="590659"/>
            </a:xfrm>
            <a:custGeom>
              <a:rect b="b" l="l" r="r" t="t"/>
              <a:pathLst>
                <a:path extrusionOk="0" h="590659" w="499419">
                  <a:moveTo>
                    <a:pt x="249713" y="590660"/>
                  </a:moveTo>
                  <a:cubicBezTo>
                    <a:pt x="107229" y="590660"/>
                    <a:pt x="0" y="383679"/>
                    <a:pt x="0" y="249465"/>
                  </a:cubicBezTo>
                  <a:cubicBezTo>
                    <a:pt x="0" y="111911"/>
                    <a:pt x="112019" y="0"/>
                    <a:pt x="249713" y="0"/>
                  </a:cubicBezTo>
                  <a:cubicBezTo>
                    <a:pt x="387400" y="0"/>
                    <a:pt x="499419" y="111911"/>
                    <a:pt x="499419" y="249465"/>
                  </a:cubicBezTo>
                  <a:cubicBezTo>
                    <a:pt x="499419" y="383679"/>
                    <a:pt x="392191" y="590660"/>
                    <a:pt x="249713" y="590660"/>
                  </a:cubicBezTo>
                  <a:close/>
                  <a:moveTo>
                    <a:pt x="249713" y="27417"/>
                  </a:moveTo>
                  <a:cubicBezTo>
                    <a:pt x="127155" y="27417"/>
                    <a:pt x="27444" y="127025"/>
                    <a:pt x="27444" y="249465"/>
                  </a:cubicBezTo>
                  <a:cubicBezTo>
                    <a:pt x="27444" y="373371"/>
                    <a:pt x="127021" y="563243"/>
                    <a:pt x="249713" y="563243"/>
                  </a:cubicBezTo>
                  <a:cubicBezTo>
                    <a:pt x="372405" y="563243"/>
                    <a:pt x="471976" y="373371"/>
                    <a:pt x="471976" y="249465"/>
                  </a:cubicBezTo>
                  <a:cubicBezTo>
                    <a:pt x="471976" y="127025"/>
                    <a:pt x="372271" y="27417"/>
                    <a:pt x="249713" y="2741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76" name="Google Shape;176;p21"/>
            <p:cNvSpPr/>
            <p:nvPr/>
          </p:nvSpPr>
          <p:spPr>
            <a:xfrm>
              <a:off x="14667205" y="7198637"/>
              <a:ext cx="27443" cy="192756"/>
            </a:xfrm>
            <a:custGeom>
              <a:rect b="b" l="l" r="r" t="t"/>
              <a:pathLst>
                <a:path extrusionOk="0" h="192756" w="27443">
                  <a:moveTo>
                    <a:pt x="13722" y="192757"/>
                  </a:moveTo>
                  <a:cubicBezTo>
                    <a:pt x="6144" y="192757"/>
                    <a:pt x="0" y="186619"/>
                    <a:pt x="0" y="179048"/>
                  </a:cubicBezTo>
                  <a:lnTo>
                    <a:pt x="0" y="13709"/>
                  </a:lnTo>
                  <a:cubicBezTo>
                    <a:pt x="0" y="6138"/>
                    <a:pt x="6144" y="0"/>
                    <a:pt x="13722" y="0"/>
                  </a:cubicBezTo>
                  <a:cubicBezTo>
                    <a:pt x="21300" y="0"/>
                    <a:pt x="27444" y="6138"/>
                    <a:pt x="27444" y="13709"/>
                  </a:cubicBezTo>
                  <a:lnTo>
                    <a:pt x="27444" y="179048"/>
                  </a:lnTo>
                  <a:cubicBezTo>
                    <a:pt x="27444" y="186619"/>
                    <a:pt x="21300" y="192757"/>
                    <a:pt x="13722" y="19275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77" name="Google Shape;177;p21"/>
            <p:cNvSpPr/>
            <p:nvPr/>
          </p:nvSpPr>
          <p:spPr>
            <a:xfrm>
              <a:off x="15226698" y="7198637"/>
              <a:ext cx="27443" cy="192756"/>
            </a:xfrm>
            <a:custGeom>
              <a:rect b="b" l="l" r="r" t="t"/>
              <a:pathLst>
                <a:path extrusionOk="0" h="192756" w="27443">
                  <a:moveTo>
                    <a:pt x="13722" y="192757"/>
                  </a:moveTo>
                  <a:cubicBezTo>
                    <a:pt x="6144" y="192757"/>
                    <a:pt x="0" y="186619"/>
                    <a:pt x="0" y="179048"/>
                  </a:cubicBezTo>
                  <a:lnTo>
                    <a:pt x="0" y="13709"/>
                  </a:lnTo>
                  <a:cubicBezTo>
                    <a:pt x="0" y="6138"/>
                    <a:pt x="6144" y="0"/>
                    <a:pt x="13722" y="0"/>
                  </a:cubicBezTo>
                  <a:cubicBezTo>
                    <a:pt x="21300" y="0"/>
                    <a:pt x="27444" y="6138"/>
                    <a:pt x="27444" y="13709"/>
                  </a:cubicBezTo>
                  <a:lnTo>
                    <a:pt x="27444" y="179048"/>
                  </a:lnTo>
                  <a:cubicBezTo>
                    <a:pt x="27444" y="186619"/>
                    <a:pt x="21300" y="192757"/>
                    <a:pt x="13722" y="19275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178" name="Google Shape;178;p21"/>
          <p:cNvGrpSpPr/>
          <p:nvPr/>
        </p:nvGrpSpPr>
        <p:grpSpPr>
          <a:xfrm>
            <a:off x="6478286" y="2079852"/>
            <a:ext cx="1049517" cy="1333901"/>
            <a:chOff x="14510931" y="6194425"/>
            <a:chExt cx="899483" cy="1196968"/>
          </a:xfrm>
        </p:grpSpPr>
        <p:sp>
          <p:nvSpPr>
            <p:cNvPr id="179" name="Google Shape;179;p21"/>
            <p:cNvSpPr/>
            <p:nvPr/>
          </p:nvSpPr>
          <p:spPr>
            <a:xfrm>
              <a:off x="14723484" y="6208133"/>
              <a:ext cx="468941" cy="218091"/>
            </a:xfrm>
            <a:custGeom>
              <a:rect b="b" l="l" r="r" t="t"/>
              <a:pathLst>
                <a:path extrusionOk="0" h="218091" w="468941">
                  <a:moveTo>
                    <a:pt x="233847" y="0"/>
                  </a:moveTo>
                  <a:cubicBezTo>
                    <a:pt x="113761" y="0"/>
                    <a:pt x="14846" y="89679"/>
                    <a:pt x="0" y="205616"/>
                  </a:cubicBezTo>
                  <a:cubicBezTo>
                    <a:pt x="73935" y="204855"/>
                    <a:pt x="138360" y="165093"/>
                    <a:pt x="174057" y="106004"/>
                  </a:cubicBezTo>
                  <a:cubicBezTo>
                    <a:pt x="194085" y="112498"/>
                    <a:pt x="215413" y="116103"/>
                    <a:pt x="237608" y="116103"/>
                  </a:cubicBezTo>
                  <a:cubicBezTo>
                    <a:pt x="255152" y="116103"/>
                    <a:pt x="272089" y="113673"/>
                    <a:pt x="288349" y="109549"/>
                  </a:cubicBezTo>
                  <a:cubicBezTo>
                    <a:pt x="322932" y="173913"/>
                    <a:pt x="390779" y="217756"/>
                    <a:pt x="468942" y="218092"/>
                  </a:cubicBezTo>
                  <a:cubicBezTo>
                    <a:pt x="459866" y="96165"/>
                    <a:pt x="358210" y="0"/>
                    <a:pt x="233847"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0" name="Google Shape;180;p21"/>
            <p:cNvSpPr/>
            <p:nvPr/>
          </p:nvSpPr>
          <p:spPr>
            <a:xfrm>
              <a:off x="14510931" y="6851917"/>
              <a:ext cx="899483" cy="539476"/>
            </a:xfrm>
            <a:custGeom>
              <a:rect b="b" l="l" r="r" t="t"/>
              <a:pathLst>
                <a:path extrusionOk="0" h="539476" w="899483">
                  <a:moveTo>
                    <a:pt x="885761" y="539477"/>
                  </a:moveTo>
                  <a:lnTo>
                    <a:pt x="13723" y="539477"/>
                  </a:lnTo>
                  <a:cubicBezTo>
                    <a:pt x="9595" y="539477"/>
                    <a:pt x="5689" y="537623"/>
                    <a:pt x="3083" y="534423"/>
                  </a:cubicBezTo>
                  <a:cubicBezTo>
                    <a:pt x="476" y="531230"/>
                    <a:pt x="-549" y="527027"/>
                    <a:pt x="282" y="522990"/>
                  </a:cubicBezTo>
                  <a:lnTo>
                    <a:pt x="57012" y="248993"/>
                  </a:lnTo>
                  <a:cubicBezTo>
                    <a:pt x="82090" y="127885"/>
                    <a:pt x="177131" y="36169"/>
                    <a:pt x="299154" y="15338"/>
                  </a:cubicBezTo>
                  <a:lnTo>
                    <a:pt x="328835" y="10271"/>
                  </a:lnTo>
                  <a:cubicBezTo>
                    <a:pt x="409062" y="-3424"/>
                    <a:pt x="490422" y="-3424"/>
                    <a:pt x="570649" y="10271"/>
                  </a:cubicBezTo>
                  <a:lnTo>
                    <a:pt x="600330" y="15338"/>
                  </a:lnTo>
                  <a:cubicBezTo>
                    <a:pt x="722353" y="36169"/>
                    <a:pt x="817394" y="127885"/>
                    <a:pt x="842472" y="248993"/>
                  </a:cubicBezTo>
                  <a:lnTo>
                    <a:pt x="899202" y="522990"/>
                  </a:lnTo>
                  <a:cubicBezTo>
                    <a:pt x="900033" y="527027"/>
                    <a:pt x="899008" y="531230"/>
                    <a:pt x="896401" y="534423"/>
                  </a:cubicBezTo>
                  <a:cubicBezTo>
                    <a:pt x="893795" y="537623"/>
                    <a:pt x="889889" y="539477"/>
                    <a:pt x="885761" y="539477"/>
                  </a:cubicBezTo>
                  <a:close/>
                  <a:moveTo>
                    <a:pt x="30573" y="512060"/>
                  </a:moveTo>
                  <a:lnTo>
                    <a:pt x="868911" y="512060"/>
                  </a:lnTo>
                  <a:lnTo>
                    <a:pt x="815591" y="254549"/>
                  </a:lnTo>
                  <a:cubicBezTo>
                    <a:pt x="792824" y="144572"/>
                    <a:pt x="706513" y="61284"/>
                    <a:pt x="595707" y="42367"/>
                  </a:cubicBezTo>
                  <a:lnTo>
                    <a:pt x="566026" y="37300"/>
                  </a:lnTo>
                  <a:cubicBezTo>
                    <a:pt x="488867" y="24127"/>
                    <a:pt x="410617" y="24127"/>
                    <a:pt x="333458" y="37300"/>
                  </a:cubicBezTo>
                  <a:lnTo>
                    <a:pt x="303777" y="42367"/>
                  </a:lnTo>
                  <a:cubicBezTo>
                    <a:pt x="192970" y="61284"/>
                    <a:pt x="106660" y="144572"/>
                    <a:pt x="83893" y="254549"/>
                  </a:cubicBezTo>
                  <a:lnTo>
                    <a:pt x="30573" y="512060"/>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1" name="Google Shape;181;p21"/>
            <p:cNvSpPr/>
            <p:nvPr/>
          </p:nvSpPr>
          <p:spPr>
            <a:xfrm>
              <a:off x="14707620" y="6194425"/>
              <a:ext cx="499419" cy="590659"/>
            </a:xfrm>
            <a:custGeom>
              <a:rect b="b" l="l" r="r" t="t"/>
              <a:pathLst>
                <a:path extrusionOk="0" h="590659" w="499419">
                  <a:moveTo>
                    <a:pt x="249713" y="590660"/>
                  </a:moveTo>
                  <a:cubicBezTo>
                    <a:pt x="107229" y="590660"/>
                    <a:pt x="0" y="383679"/>
                    <a:pt x="0" y="249465"/>
                  </a:cubicBezTo>
                  <a:cubicBezTo>
                    <a:pt x="0" y="111911"/>
                    <a:pt x="112019" y="0"/>
                    <a:pt x="249713" y="0"/>
                  </a:cubicBezTo>
                  <a:cubicBezTo>
                    <a:pt x="387400" y="0"/>
                    <a:pt x="499419" y="111911"/>
                    <a:pt x="499419" y="249465"/>
                  </a:cubicBezTo>
                  <a:cubicBezTo>
                    <a:pt x="499419" y="383679"/>
                    <a:pt x="392191" y="590660"/>
                    <a:pt x="249713" y="590660"/>
                  </a:cubicBezTo>
                  <a:close/>
                  <a:moveTo>
                    <a:pt x="249713" y="27417"/>
                  </a:moveTo>
                  <a:cubicBezTo>
                    <a:pt x="127155" y="27417"/>
                    <a:pt x="27444" y="127025"/>
                    <a:pt x="27444" y="249465"/>
                  </a:cubicBezTo>
                  <a:cubicBezTo>
                    <a:pt x="27444" y="373371"/>
                    <a:pt x="127021" y="563243"/>
                    <a:pt x="249713" y="563243"/>
                  </a:cubicBezTo>
                  <a:cubicBezTo>
                    <a:pt x="372405" y="563243"/>
                    <a:pt x="471976" y="373371"/>
                    <a:pt x="471976" y="249465"/>
                  </a:cubicBezTo>
                  <a:cubicBezTo>
                    <a:pt x="471976" y="127025"/>
                    <a:pt x="372271" y="27417"/>
                    <a:pt x="249713" y="2741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2" name="Google Shape;182;p21"/>
            <p:cNvSpPr/>
            <p:nvPr/>
          </p:nvSpPr>
          <p:spPr>
            <a:xfrm>
              <a:off x="14667205" y="7198637"/>
              <a:ext cx="27443" cy="192756"/>
            </a:xfrm>
            <a:custGeom>
              <a:rect b="b" l="l" r="r" t="t"/>
              <a:pathLst>
                <a:path extrusionOk="0" h="192756" w="27443">
                  <a:moveTo>
                    <a:pt x="13722" y="192757"/>
                  </a:moveTo>
                  <a:cubicBezTo>
                    <a:pt x="6144" y="192757"/>
                    <a:pt x="0" y="186619"/>
                    <a:pt x="0" y="179048"/>
                  </a:cubicBezTo>
                  <a:lnTo>
                    <a:pt x="0" y="13709"/>
                  </a:lnTo>
                  <a:cubicBezTo>
                    <a:pt x="0" y="6138"/>
                    <a:pt x="6144" y="0"/>
                    <a:pt x="13722" y="0"/>
                  </a:cubicBezTo>
                  <a:cubicBezTo>
                    <a:pt x="21300" y="0"/>
                    <a:pt x="27444" y="6138"/>
                    <a:pt x="27444" y="13709"/>
                  </a:cubicBezTo>
                  <a:lnTo>
                    <a:pt x="27444" y="179048"/>
                  </a:lnTo>
                  <a:cubicBezTo>
                    <a:pt x="27444" y="186619"/>
                    <a:pt x="21300" y="192757"/>
                    <a:pt x="13722" y="19275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3" name="Google Shape;183;p21"/>
            <p:cNvSpPr/>
            <p:nvPr/>
          </p:nvSpPr>
          <p:spPr>
            <a:xfrm>
              <a:off x="15226698" y="7198637"/>
              <a:ext cx="27443" cy="192756"/>
            </a:xfrm>
            <a:custGeom>
              <a:rect b="b" l="l" r="r" t="t"/>
              <a:pathLst>
                <a:path extrusionOk="0" h="192756" w="27443">
                  <a:moveTo>
                    <a:pt x="13722" y="192757"/>
                  </a:moveTo>
                  <a:cubicBezTo>
                    <a:pt x="6144" y="192757"/>
                    <a:pt x="0" y="186619"/>
                    <a:pt x="0" y="179048"/>
                  </a:cubicBezTo>
                  <a:lnTo>
                    <a:pt x="0" y="13709"/>
                  </a:lnTo>
                  <a:cubicBezTo>
                    <a:pt x="0" y="6138"/>
                    <a:pt x="6144" y="0"/>
                    <a:pt x="13722" y="0"/>
                  </a:cubicBezTo>
                  <a:cubicBezTo>
                    <a:pt x="21300" y="0"/>
                    <a:pt x="27444" y="6138"/>
                    <a:pt x="27444" y="13709"/>
                  </a:cubicBezTo>
                  <a:lnTo>
                    <a:pt x="27444" y="179048"/>
                  </a:lnTo>
                  <a:cubicBezTo>
                    <a:pt x="27444" y="186619"/>
                    <a:pt x="21300" y="192757"/>
                    <a:pt x="13722" y="19275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184" name="Google Shape;184;p21"/>
          <p:cNvGrpSpPr/>
          <p:nvPr/>
        </p:nvGrpSpPr>
        <p:grpSpPr>
          <a:xfrm>
            <a:off x="1817909" y="2022142"/>
            <a:ext cx="1049504" cy="1392074"/>
            <a:chOff x="16210319" y="1050931"/>
            <a:chExt cx="899395" cy="1196968"/>
          </a:xfrm>
        </p:grpSpPr>
        <p:sp>
          <p:nvSpPr>
            <p:cNvPr id="185" name="Google Shape;185;p21"/>
            <p:cNvSpPr/>
            <p:nvPr/>
          </p:nvSpPr>
          <p:spPr>
            <a:xfrm>
              <a:off x="16508852" y="1064636"/>
              <a:ext cx="387234" cy="312742"/>
            </a:xfrm>
            <a:custGeom>
              <a:rect b="b" l="l" r="r" t="t"/>
              <a:pathLst>
                <a:path extrusionOk="0" h="312742" w="387234">
                  <a:moveTo>
                    <a:pt x="151165" y="0"/>
                  </a:moveTo>
                  <a:cubicBezTo>
                    <a:pt x="93637" y="0"/>
                    <a:pt x="40956" y="20602"/>
                    <a:pt x="0" y="54765"/>
                  </a:cubicBezTo>
                  <a:cubicBezTo>
                    <a:pt x="13446" y="122893"/>
                    <a:pt x="62657" y="195406"/>
                    <a:pt x="138851" y="248046"/>
                  </a:cubicBezTo>
                  <a:cubicBezTo>
                    <a:pt x="218521" y="303090"/>
                    <a:pt x="308135" y="322932"/>
                    <a:pt x="378154" y="307871"/>
                  </a:cubicBezTo>
                  <a:cubicBezTo>
                    <a:pt x="384024" y="282776"/>
                    <a:pt x="387234" y="258302"/>
                    <a:pt x="387234" y="235841"/>
                  </a:cubicBezTo>
                  <a:cubicBezTo>
                    <a:pt x="387234" y="105590"/>
                    <a:pt x="281543" y="0"/>
                    <a:pt x="151165"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6" name="Google Shape;186;p21"/>
            <p:cNvSpPr/>
            <p:nvPr/>
          </p:nvSpPr>
          <p:spPr>
            <a:xfrm>
              <a:off x="16346441" y="1198205"/>
              <a:ext cx="313576" cy="462991"/>
            </a:xfrm>
            <a:custGeom>
              <a:rect b="b" l="l" r="r" t="t"/>
              <a:pathLst>
                <a:path extrusionOk="0" h="462991" w="313576">
                  <a:moveTo>
                    <a:pt x="77507" y="102273"/>
                  </a:moveTo>
                  <a:cubicBezTo>
                    <a:pt x="77507" y="65700"/>
                    <a:pt x="86083" y="31211"/>
                    <a:pt x="100955" y="317"/>
                  </a:cubicBezTo>
                  <a:lnTo>
                    <a:pt x="100799" y="0"/>
                  </a:lnTo>
                  <a:cubicBezTo>
                    <a:pt x="100799" y="0"/>
                    <a:pt x="-55690" y="231721"/>
                    <a:pt x="21299" y="381081"/>
                  </a:cubicBezTo>
                  <a:cubicBezTo>
                    <a:pt x="98289" y="530441"/>
                    <a:pt x="313577" y="429872"/>
                    <a:pt x="313577" y="429872"/>
                  </a:cubicBezTo>
                  <a:cubicBezTo>
                    <a:pt x="183198" y="429872"/>
                    <a:pt x="77507" y="232525"/>
                    <a:pt x="77507" y="102273"/>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7" name="Google Shape;187;p21"/>
            <p:cNvSpPr/>
            <p:nvPr/>
          </p:nvSpPr>
          <p:spPr>
            <a:xfrm>
              <a:off x="16660016" y="1198205"/>
              <a:ext cx="313576" cy="462991"/>
            </a:xfrm>
            <a:custGeom>
              <a:rect b="b" l="l" r="r" t="t"/>
              <a:pathLst>
                <a:path extrusionOk="0" h="462991" w="313576">
                  <a:moveTo>
                    <a:pt x="236070" y="102273"/>
                  </a:moveTo>
                  <a:cubicBezTo>
                    <a:pt x="236070" y="65700"/>
                    <a:pt x="227494" y="31211"/>
                    <a:pt x="212621" y="317"/>
                  </a:cubicBezTo>
                  <a:lnTo>
                    <a:pt x="212778" y="0"/>
                  </a:lnTo>
                  <a:cubicBezTo>
                    <a:pt x="212778" y="0"/>
                    <a:pt x="369267" y="231721"/>
                    <a:pt x="292278" y="381081"/>
                  </a:cubicBezTo>
                  <a:cubicBezTo>
                    <a:pt x="215288" y="530441"/>
                    <a:pt x="0" y="429872"/>
                    <a:pt x="0" y="429872"/>
                  </a:cubicBezTo>
                  <a:cubicBezTo>
                    <a:pt x="130378" y="429872"/>
                    <a:pt x="236070" y="232525"/>
                    <a:pt x="236070" y="102273"/>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8" name="Google Shape;188;p21"/>
            <p:cNvSpPr/>
            <p:nvPr/>
          </p:nvSpPr>
          <p:spPr>
            <a:xfrm>
              <a:off x="16410223" y="1050931"/>
              <a:ext cx="499580" cy="590851"/>
            </a:xfrm>
            <a:custGeom>
              <a:rect b="b" l="l" r="r" t="t"/>
              <a:pathLst>
                <a:path extrusionOk="0" h="590851" w="499580">
                  <a:moveTo>
                    <a:pt x="249794" y="590851"/>
                  </a:moveTo>
                  <a:cubicBezTo>
                    <a:pt x="107264" y="590851"/>
                    <a:pt x="0" y="383806"/>
                    <a:pt x="0" y="249546"/>
                  </a:cubicBezTo>
                  <a:cubicBezTo>
                    <a:pt x="0" y="111946"/>
                    <a:pt x="112054" y="0"/>
                    <a:pt x="249794" y="0"/>
                  </a:cubicBezTo>
                  <a:cubicBezTo>
                    <a:pt x="387526" y="0"/>
                    <a:pt x="499581" y="111946"/>
                    <a:pt x="499581" y="249546"/>
                  </a:cubicBezTo>
                  <a:cubicBezTo>
                    <a:pt x="499581" y="383806"/>
                    <a:pt x="392317" y="590851"/>
                    <a:pt x="249794" y="590851"/>
                  </a:cubicBezTo>
                  <a:close/>
                  <a:moveTo>
                    <a:pt x="249794" y="27414"/>
                  </a:moveTo>
                  <a:cubicBezTo>
                    <a:pt x="127188" y="27414"/>
                    <a:pt x="27441" y="127065"/>
                    <a:pt x="27441" y="249546"/>
                  </a:cubicBezTo>
                  <a:cubicBezTo>
                    <a:pt x="27441" y="373499"/>
                    <a:pt x="127054" y="563437"/>
                    <a:pt x="249794" y="563437"/>
                  </a:cubicBezTo>
                  <a:cubicBezTo>
                    <a:pt x="372527" y="563437"/>
                    <a:pt x="472140" y="373499"/>
                    <a:pt x="472140" y="249546"/>
                  </a:cubicBezTo>
                  <a:cubicBezTo>
                    <a:pt x="472140" y="127065"/>
                    <a:pt x="372393" y="27414"/>
                    <a:pt x="249794" y="274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89" name="Google Shape;189;p21"/>
            <p:cNvSpPr/>
            <p:nvPr/>
          </p:nvSpPr>
          <p:spPr>
            <a:xfrm>
              <a:off x="16210319" y="1708485"/>
              <a:ext cx="899395" cy="539414"/>
            </a:xfrm>
            <a:custGeom>
              <a:rect b="b" l="l" r="r" t="t"/>
              <a:pathLst>
                <a:path extrusionOk="0" h="539414" w="899395">
                  <a:moveTo>
                    <a:pt x="885674" y="539414"/>
                  </a:moveTo>
                  <a:lnTo>
                    <a:pt x="13721" y="539414"/>
                  </a:lnTo>
                  <a:cubicBezTo>
                    <a:pt x="9594" y="539414"/>
                    <a:pt x="5688" y="537560"/>
                    <a:pt x="3082" y="534361"/>
                  </a:cubicBezTo>
                  <a:cubicBezTo>
                    <a:pt x="476" y="531169"/>
                    <a:pt x="-549" y="526966"/>
                    <a:pt x="282" y="522930"/>
                  </a:cubicBezTo>
                  <a:lnTo>
                    <a:pt x="57006" y="248962"/>
                  </a:lnTo>
                  <a:cubicBezTo>
                    <a:pt x="82082" y="127867"/>
                    <a:pt x="177113" y="36160"/>
                    <a:pt x="299122" y="15332"/>
                  </a:cubicBezTo>
                  <a:lnTo>
                    <a:pt x="328807" y="10265"/>
                  </a:lnTo>
                  <a:cubicBezTo>
                    <a:pt x="409032" y="-3422"/>
                    <a:pt x="490376" y="-3422"/>
                    <a:pt x="570588" y="10265"/>
                  </a:cubicBezTo>
                  <a:lnTo>
                    <a:pt x="600273" y="15332"/>
                  </a:lnTo>
                  <a:cubicBezTo>
                    <a:pt x="722276" y="36167"/>
                    <a:pt x="817307" y="127867"/>
                    <a:pt x="842383" y="248962"/>
                  </a:cubicBezTo>
                  <a:lnTo>
                    <a:pt x="899113" y="522930"/>
                  </a:lnTo>
                  <a:cubicBezTo>
                    <a:pt x="899944" y="526966"/>
                    <a:pt x="898919" y="531169"/>
                    <a:pt x="896313" y="534361"/>
                  </a:cubicBezTo>
                  <a:cubicBezTo>
                    <a:pt x="893707" y="537560"/>
                    <a:pt x="889801" y="539414"/>
                    <a:pt x="885674" y="539414"/>
                  </a:cubicBezTo>
                  <a:close/>
                  <a:moveTo>
                    <a:pt x="30570" y="512000"/>
                  </a:moveTo>
                  <a:lnTo>
                    <a:pt x="868825" y="512000"/>
                  </a:lnTo>
                  <a:lnTo>
                    <a:pt x="815505" y="254517"/>
                  </a:lnTo>
                  <a:lnTo>
                    <a:pt x="815505" y="254517"/>
                  </a:lnTo>
                  <a:cubicBezTo>
                    <a:pt x="792740" y="144552"/>
                    <a:pt x="706438" y="61272"/>
                    <a:pt x="595651" y="42358"/>
                  </a:cubicBezTo>
                  <a:lnTo>
                    <a:pt x="565966" y="37291"/>
                  </a:lnTo>
                  <a:cubicBezTo>
                    <a:pt x="488802" y="24113"/>
                    <a:pt x="410566" y="24120"/>
                    <a:pt x="333430" y="37291"/>
                  </a:cubicBezTo>
                  <a:lnTo>
                    <a:pt x="303744" y="42358"/>
                  </a:lnTo>
                  <a:cubicBezTo>
                    <a:pt x="192950" y="61272"/>
                    <a:pt x="106648" y="144552"/>
                    <a:pt x="83884" y="254517"/>
                  </a:cubicBezTo>
                  <a:lnTo>
                    <a:pt x="30570" y="512000"/>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90" name="Google Shape;190;p21"/>
            <p:cNvSpPr/>
            <p:nvPr/>
          </p:nvSpPr>
          <p:spPr>
            <a:xfrm>
              <a:off x="16366577" y="2055163"/>
              <a:ext cx="27440" cy="192736"/>
            </a:xfrm>
            <a:custGeom>
              <a:rect b="b" l="l" r="r" t="t"/>
              <a:pathLst>
                <a:path extrusionOk="0" h="192736" w="27440">
                  <a:moveTo>
                    <a:pt x="13720" y="192736"/>
                  </a:moveTo>
                  <a:cubicBezTo>
                    <a:pt x="6143" y="192736"/>
                    <a:pt x="0" y="186599"/>
                    <a:pt x="0" y="179029"/>
                  </a:cubicBezTo>
                  <a:lnTo>
                    <a:pt x="0" y="13707"/>
                  </a:lnTo>
                  <a:cubicBezTo>
                    <a:pt x="0" y="6137"/>
                    <a:pt x="6143" y="0"/>
                    <a:pt x="13720" y="0"/>
                  </a:cubicBezTo>
                  <a:cubicBezTo>
                    <a:pt x="21297" y="0"/>
                    <a:pt x="27441" y="6137"/>
                    <a:pt x="27441" y="13707"/>
                  </a:cubicBezTo>
                  <a:lnTo>
                    <a:pt x="27441" y="179029"/>
                  </a:lnTo>
                  <a:cubicBezTo>
                    <a:pt x="27441" y="186599"/>
                    <a:pt x="21297" y="192736"/>
                    <a:pt x="13720" y="192736"/>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91" name="Google Shape;191;p21"/>
            <p:cNvSpPr/>
            <p:nvPr/>
          </p:nvSpPr>
          <p:spPr>
            <a:xfrm>
              <a:off x="16926016" y="2055163"/>
              <a:ext cx="27440" cy="192736"/>
            </a:xfrm>
            <a:custGeom>
              <a:rect b="b" l="l" r="r" t="t"/>
              <a:pathLst>
                <a:path extrusionOk="0" h="192736" w="27440">
                  <a:moveTo>
                    <a:pt x="13720" y="192736"/>
                  </a:moveTo>
                  <a:cubicBezTo>
                    <a:pt x="6143" y="192736"/>
                    <a:pt x="0" y="186599"/>
                    <a:pt x="0" y="179029"/>
                  </a:cubicBezTo>
                  <a:lnTo>
                    <a:pt x="0" y="13707"/>
                  </a:lnTo>
                  <a:cubicBezTo>
                    <a:pt x="0" y="6137"/>
                    <a:pt x="6143" y="0"/>
                    <a:pt x="13720" y="0"/>
                  </a:cubicBezTo>
                  <a:cubicBezTo>
                    <a:pt x="21297" y="0"/>
                    <a:pt x="27441" y="6137"/>
                    <a:pt x="27441" y="13707"/>
                  </a:cubicBezTo>
                  <a:lnTo>
                    <a:pt x="27441" y="179029"/>
                  </a:lnTo>
                  <a:cubicBezTo>
                    <a:pt x="27441" y="186599"/>
                    <a:pt x="21297" y="192736"/>
                    <a:pt x="13720" y="192736"/>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77" name="Shape 1077"/>
        <p:cNvGrpSpPr/>
        <p:nvPr/>
      </p:nvGrpSpPr>
      <p:grpSpPr>
        <a:xfrm>
          <a:off x="0" y="0"/>
          <a:ext cx="0" cy="0"/>
          <a:chOff x="0" y="0"/>
          <a:chExt cx="0" cy="0"/>
        </a:xfrm>
      </p:grpSpPr>
      <p:grpSp>
        <p:nvGrpSpPr>
          <p:cNvPr id="1078" name="Google Shape;1078;p75"/>
          <p:cNvGrpSpPr/>
          <p:nvPr/>
        </p:nvGrpSpPr>
        <p:grpSpPr>
          <a:xfrm>
            <a:off x="-248858" y="-90359"/>
            <a:ext cx="1908216" cy="5225404"/>
            <a:chOff x="1026284" y="-180719"/>
            <a:chExt cx="3816432" cy="10450808"/>
          </a:xfrm>
        </p:grpSpPr>
        <p:sp>
          <p:nvSpPr>
            <p:cNvPr id="1079" name="Google Shape;1079;p75"/>
            <p:cNvSpPr/>
            <p:nvPr/>
          </p:nvSpPr>
          <p:spPr>
            <a:xfrm>
              <a:off x="1026284" y="-180719"/>
              <a:ext cx="3814476" cy="10450808"/>
            </a:xfrm>
            <a:custGeom>
              <a:rect b="b" l="l" r="r" t="t"/>
              <a:pathLst>
                <a:path extrusionOk="0" h="10450808" w="10450619">
                  <a:moveTo>
                    <a:pt x="10450619" y="10450808"/>
                  </a:moveTo>
                  <a:lnTo>
                    <a:pt x="0" y="10450808"/>
                  </a:lnTo>
                  <a:lnTo>
                    <a:pt x="0" y="0"/>
                  </a:lnTo>
                  <a:lnTo>
                    <a:pt x="10450619" y="0"/>
                  </a:lnTo>
                  <a:lnTo>
                    <a:pt x="10450619" y="10450808"/>
                  </a:lnTo>
                  <a:close/>
                  <a:moveTo>
                    <a:pt x="14495" y="10436313"/>
                  </a:moveTo>
                  <a:lnTo>
                    <a:pt x="10436125" y="10436313"/>
                  </a:lnTo>
                  <a:lnTo>
                    <a:pt x="10436125" y="14495"/>
                  </a:lnTo>
                  <a:lnTo>
                    <a:pt x="14495" y="14495"/>
                  </a:lnTo>
                  <a:lnTo>
                    <a:pt x="14495"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0" name="Google Shape;1080;p75"/>
            <p:cNvSpPr/>
            <p:nvPr/>
          </p:nvSpPr>
          <p:spPr>
            <a:xfrm>
              <a:off x="1033531" y="9306856"/>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1" name="Google Shape;1081;p75"/>
            <p:cNvSpPr/>
            <p:nvPr/>
          </p:nvSpPr>
          <p:spPr>
            <a:xfrm>
              <a:off x="1033531" y="835811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2" name="Google Shape;1082;p75"/>
            <p:cNvSpPr/>
            <p:nvPr/>
          </p:nvSpPr>
          <p:spPr>
            <a:xfrm>
              <a:off x="1033531" y="7409283"/>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3" name="Google Shape;1083;p75"/>
            <p:cNvSpPr/>
            <p:nvPr/>
          </p:nvSpPr>
          <p:spPr>
            <a:xfrm>
              <a:off x="1033531" y="6460545"/>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4" name="Google Shape;1084;p75"/>
            <p:cNvSpPr/>
            <p:nvPr/>
          </p:nvSpPr>
          <p:spPr>
            <a:xfrm>
              <a:off x="1033531" y="551180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5" name="Google Shape;1085;p75"/>
            <p:cNvSpPr/>
            <p:nvPr/>
          </p:nvSpPr>
          <p:spPr>
            <a:xfrm>
              <a:off x="1033531" y="4563068"/>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6" name="Google Shape;1086;p75"/>
            <p:cNvSpPr/>
            <p:nvPr/>
          </p:nvSpPr>
          <p:spPr>
            <a:xfrm>
              <a:off x="1033531" y="3614330"/>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7" name="Google Shape;1087;p75"/>
            <p:cNvSpPr/>
            <p:nvPr/>
          </p:nvSpPr>
          <p:spPr>
            <a:xfrm>
              <a:off x="1033531" y="2665592"/>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8" name="Google Shape;1088;p75"/>
            <p:cNvSpPr/>
            <p:nvPr/>
          </p:nvSpPr>
          <p:spPr>
            <a:xfrm>
              <a:off x="1033531" y="1716757"/>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89" name="Google Shape;1089;p75"/>
            <p:cNvSpPr/>
            <p:nvPr/>
          </p:nvSpPr>
          <p:spPr>
            <a:xfrm>
              <a:off x="1033531" y="768019"/>
              <a:ext cx="3809185" cy="14494"/>
            </a:xfrm>
            <a:custGeom>
              <a:rect b="b" l="l" r="r" t="t"/>
              <a:pathLst>
                <a:path extrusionOk="0" h="14494" w="10436124">
                  <a:moveTo>
                    <a:pt x="0" y="0"/>
                  </a:moveTo>
                  <a:lnTo>
                    <a:pt x="10436125" y="0"/>
                  </a:lnTo>
                  <a:lnTo>
                    <a:pt x="10436125" y="14495"/>
                  </a:lnTo>
                  <a:lnTo>
                    <a:pt x="0" y="14495"/>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0" name="Google Shape;1090;p75"/>
            <p:cNvSpPr/>
            <p:nvPr/>
          </p:nvSpPr>
          <p:spPr>
            <a:xfrm>
              <a:off x="482126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1" name="Google Shape;1091;p75"/>
            <p:cNvSpPr/>
            <p:nvPr/>
          </p:nvSpPr>
          <p:spPr>
            <a:xfrm>
              <a:off x="3872543"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2" name="Google Shape;1092;p75"/>
            <p:cNvSpPr/>
            <p:nvPr/>
          </p:nvSpPr>
          <p:spPr>
            <a:xfrm>
              <a:off x="2923726"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3" name="Google Shape;1093;p75"/>
            <p:cNvSpPr/>
            <p:nvPr/>
          </p:nvSpPr>
          <p:spPr>
            <a:xfrm>
              <a:off x="1975005" y="-173471"/>
              <a:ext cx="14494" cy="10436313"/>
            </a:xfrm>
            <a:custGeom>
              <a:rect b="b" l="l" r="r" t="t"/>
              <a:pathLst>
                <a:path extrusionOk="0" h="10436313" w="14494">
                  <a:moveTo>
                    <a:pt x="0" y="0"/>
                  </a:moveTo>
                  <a:lnTo>
                    <a:pt x="14495" y="0"/>
                  </a:lnTo>
                  <a:lnTo>
                    <a:pt x="14495" y="10436313"/>
                  </a:lnTo>
                  <a:lnTo>
                    <a:pt x="0" y="10436313"/>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094" name="Google Shape;1094;p75"/>
          <p:cNvSpPr txBox="1"/>
          <p:nvPr>
            <p:ph type="title"/>
          </p:nvPr>
        </p:nvSpPr>
        <p:spPr>
          <a:xfrm>
            <a:off x="2069875" y="572350"/>
            <a:ext cx="6911100" cy="1411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3900"/>
              <a:t>Ask yourself the following...</a:t>
            </a:r>
            <a:endParaRPr sz="3900"/>
          </a:p>
        </p:txBody>
      </p:sp>
      <p:sp>
        <p:nvSpPr>
          <p:cNvPr id="1095" name="Google Shape;1095;p75"/>
          <p:cNvSpPr txBox="1"/>
          <p:nvPr>
            <p:ph idx="1" type="subTitle"/>
          </p:nvPr>
        </p:nvSpPr>
        <p:spPr>
          <a:xfrm>
            <a:off x="2146075" y="2128375"/>
            <a:ext cx="6406800" cy="2392800"/>
          </a:xfrm>
          <a:prstGeom prst="rect">
            <a:avLst/>
          </a:prstGeom>
        </p:spPr>
        <p:txBody>
          <a:bodyPr anchorCtr="0" anchor="t" bIns="0" lIns="0" spcFirstLastPara="1" rIns="0" wrap="square" tIns="0">
            <a:noAutofit/>
          </a:bodyPr>
          <a:lstStyle/>
          <a:p>
            <a:pPr indent="-330200" lvl="0" marL="457200" rtl="0" algn="l">
              <a:spcBef>
                <a:spcPts val="0"/>
              </a:spcBef>
              <a:spcAft>
                <a:spcPts val="0"/>
              </a:spcAft>
              <a:buSzPts val="1600"/>
              <a:buChar char="●"/>
            </a:pPr>
            <a:r>
              <a:rPr lang="en"/>
              <a:t>Clarify the workplace needs and how you spend your time in the office</a:t>
            </a:r>
            <a:endParaRPr/>
          </a:p>
          <a:p>
            <a:pPr indent="-330200" lvl="0" marL="457200" rtl="0" algn="l">
              <a:spcBef>
                <a:spcPts val="0"/>
              </a:spcBef>
              <a:spcAft>
                <a:spcPts val="0"/>
              </a:spcAft>
              <a:buSzPts val="1600"/>
              <a:buChar char="●"/>
            </a:pPr>
            <a:r>
              <a:rPr lang="en"/>
              <a:t>Clarify your long-term goals</a:t>
            </a:r>
            <a:endParaRPr/>
          </a:p>
          <a:p>
            <a:pPr indent="-330200" lvl="0" marL="457200" rtl="0" algn="l">
              <a:spcBef>
                <a:spcPts val="0"/>
              </a:spcBef>
              <a:spcAft>
                <a:spcPts val="0"/>
              </a:spcAft>
              <a:buSzPts val="1600"/>
              <a:buChar char="●"/>
            </a:pPr>
            <a:r>
              <a:rPr lang="en"/>
              <a:t>Identify your “no gos”</a:t>
            </a:r>
            <a:endParaRPr/>
          </a:p>
          <a:p>
            <a:pPr indent="-330200" lvl="0" marL="457200" rtl="0" algn="l">
              <a:spcBef>
                <a:spcPts val="0"/>
              </a:spcBef>
              <a:spcAft>
                <a:spcPts val="0"/>
              </a:spcAft>
              <a:buSzPts val="1600"/>
              <a:buChar char="●"/>
            </a:pPr>
            <a:r>
              <a:rPr lang="en"/>
              <a:t>Did my leaders or company overall react with compassion or support its workers during the </a:t>
            </a:r>
            <a:r>
              <a:rPr lang="en"/>
              <a:t>pandemic</a:t>
            </a:r>
            <a:r>
              <a:rPr lang="en"/>
              <a:t>? </a:t>
            </a:r>
            <a:r>
              <a:rPr lang="en"/>
              <a:t>What changes did they make in the organization?</a:t>
            </a:r>
            <a:endParaRPr/>
          </a:p>
          <a:p>
            <a:pPr indent="-330200" lvl="0" marL="457200" rtl="0" algn="l">
              <a:spcBef>
                <a:spcPts val="0"/>
              </a:spcBef>
              <a:spcAft>
                <a:spcPts val="0"/>
              </a:spcAft>
              <a:buSzPts val="1600"/>
              <a:buChar char="●"/>
            </a:pPr>
            <a:r>
              <a:rPr lang="en"/>
              <a:t>Do you have a plan to bounce back independently, or do you have a support system you can rely on?</a:t>
            </a:r>
            <a:endParaRPr/>
          </a:p>
        </p:txBody>
      </p:sp>
      <p:sp>
        <p:nvSpPr>
          <p:cNvPr id="1096" name="Google Shape;1096;p75"/>
          <p:cNvSpPr/>
          <p:nvPr/>
        </p:nvSpPr>
        <p:spPr>
          <a:xfrm>
            <a:off x="801185" y="3363592"/>
            <a:ext cx="1268700" cy="1180500"/>
          </a:xfrm>
          <a:prstGeom prst="rect">
            <a:avLst/>
          </a:prstGeom>
          <a:solidFill>
            <a:schemeClr val="accen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97" name="Google Shape;1097;p75"/>
          <p:cNvSpPr/>
          <p:nvPr/>
        </p:nvSpPr>
        <p:spPr>
          <a:xfrm>
            <a:off x="-392900" y="1294000"/>
            <a:ext cx="1280160" cy="1280156"/>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098" name="Google Shape;1098;p75">
            <a:hlinkClick r:id="rId3"/>
          </p:cNvPr>
          <p:cNvSpPr txBox="1"/>
          <p:nvPr/>
        </p:nvSpPr>
        <p:spPr>
          <a:xfrm>
            <a:off x="4761208" y="4857876"/>
            <a:ext cx="4213800" cy="169200"/>
          </a:xfrm>
          <a:prstGeom prst="rect">
            <a:avLst/>
          </a:prstGeom>
          <a:noFill/>
          <a:ln>
            <a:noFill/>
          </a:ln>
        </p:spPr>
        <p:txBody>
          <a:bodyPr anchorCtr="0" anchor="t" bIns="0" lIns="0" spcFirstLastPara="1" rIns="0" wrap="square" tIns="0">
            <a:spAutoFit/>
          </a:bodyPr>
          <a:lstStyle/>
          <a:p>
            <a:pPr indent="0" lvl="0" marL="0" marR="0" rtl="0" algn="r">
              <a:lnSpc>
                <a:spcPct val="140012"/>
              </a:lnSpc>
              <a:spcBef>
                <a:spcPts val="0"/>
              </a:spcBef>
              <a:spcAft>
                <a:spcPts val="0"/>
              </a:spcAft>
              <a:buNone/>
            </a:pPr>
            <a:r>
              <a:rPr lang="en" sz="1100">
                <a:solidFill>
                  <a:schemeClr val="dk2"/>
                </a:solidFill>
                <a:latin typeface="Barlow Medium"/>
                <a:ea typeface="Barlow Medium"/>
                <a:cs typeface="Barlow Medium"/>
                <a:sym typeface="Barlow Medium"/>
              </a:rPr>
              <a:t>Source: The Muse, Contributor Nell Wulfhart</a:t>
            </a:r>
            <a:endParaRPr sz="300">
              <a:solidFill>
                <a:schemeClr val="dk2"/>
              </a:solidFill>
              <a:latin typeface="Barlow"/>
              <a:ea typeface="Barlow"/>
              <a:cs typeface="Barlow"/>
              <a:sym typeface="Barlow"/>
            </a:endParaRPr>
          </a:p>
        </p:txBody>
      </p:sp>
      <p:grpSp>
        <p:nvGrpSpPr>
          <p:cNvPr id="1099" name="Google Shape;1099;p75"/>
          <p:cNvGrpSpPr/>
          <p:nvPr/>
        </p:nvGrpSpPr>
        <p:grpSpPr>
          <a:xfrm>
            <a:off x="8010357" y="320835"/>
            <a:ext cx="750554" cy="611218"/>
            <a:chOff x="9543346" y="8196262"/>
            <a:chExt cx="1194579" cy="1062065"/>
          </a:xfrm>
        </p:grpSpPr>
        <p:sp>
          <p:nvSpPr>
            <p:cNvPr id="1100" name="Google Shape;1100;p75"/>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101" name="Google Shape;1101;p75"/>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102" name="Google Shape;1102;p75"/>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103" name="Google Shape;1103;p75"/>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107" name="Shape 1107"/>
        <p:cNvGrpSpPr/>
        <p:nvPr/>
      </p:nvGrpSpPr>
      <p:grpSpPr>
        <a:xfrm>
          <a:off x="0" y="0"/>
          <a:ext cx="0" cy="0"/>
          <a:chOff x="0" y="0"/>
          <a:chExt cx="0" cy="0"/>
        </a:xfrm>
      </p:grpSpPr>
      <p:grpSp>
        <p:nvGrpSpPr>
          <p:cNvPr id="1108" name="Google Shape;1108;p76"/>
          <p:cNvGrpSpPr/>
          <p:nvPr/>
        </p:nvGrpSpPr>
        <p:grpSpPr>
          <a:xfrm>
            <a:off x="-768525" y="-48199"/>
            <a:ext cx="5225404" cy="5225404"/>
            <a:chOff x="-1537049" y="-96399"/>
            <a:chExt cx="10450808" cy="10450808"/>
          </a:xfrm>
        </p:grpSpPr>
        <p:sp>
          <p:nvSpPr>
            <p:cNvPr id="1109" name="Google Shape;1109;p76"/>
            <p:cNvSpPr/>
            <p:nvPr/>
          </p:nvSpPr>
          <p:spPr>
            <a:xfrm>
              <a:off x="-1537049" y="-96399"/>
              <a:ext cx="10450808" cy="10450808"/>
            </a:xfrm>
            <a:custGeom>
              <a:rect b="b" l="l" r="r" t="t"/>
              <a:pathLst>
                <a:path extrusionOk="0" h="10450808" w="10450808">
                  <a:moveTo>
                    <a:pt x="10450808" y="10450808"/>
                  </a:moveTo>
                  <a:lnTo>
                    <a:pt x="0" y="10450808"/>
                  </a:lnTo>
                  <a:lnTo>
                    <a:pt x="0" y="0"/>
                  </a:lnTo>
                  <a:lnTo>
                    <a:pt x="10450808" y="0"/>
                  </a:lnTo>
                  <a:lnTo>
                    <a:pt x="10450808" y="10450808"/>
                  </a:lnTo>
                  <a:close/>
                  <a:moveTo>
                    <a:pt x="14495" y="10436313"/>
                  </a:moveTo>
                  <a:lnTo>
                    <a:pt x="10436313" y="10436313"/>
                  </a:lnTo>
                  <a:lnTo>
                    <a:pt x="10436313" y="14495"/>
                  </a:lnTo>
                  <a:lnTo>
                    <a:pt x="14495" y="14495"/>
                  </a:lnTo>
                  <a:lnTo>
                    <a:pt x="14495"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0" name="Google Shape;1110;p76"/>
            <p:cNvSpPr/>
            <p:nvPr/>
          </p:nvSpPr>
          <p:spPr>
            <a:xfrm>
              <a:off x="-1529802" y="9391176"/>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1" name="Google Shape;1111;p76"/>
            <p:cNvSpPr/>
            <p:nvPr/>
          </p:nvSpPr>
          <p:spPr>
            <a:xfrm>
              <a:off x="-1529802" y="844243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2" name="Google Shape;1112;p76"/>
            <p:cNvSpPr/>
            <p:nvPr/>
          </p:nvSpPr>
          <p:spPr>
            <a:xfrm>
              <a:off x="-1529802" y="7493603"/>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3" name="Google Shape;1113;p76"/>
            <p:cNvSpPr/>
            <p:nvPr/>
          </p:nvSpPr>
          <p:spPr>
            <a:xfrm>
              <a:off x="-1529802" y="6544865"/>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4" name="Google Shape;1114;p76"/>
            <p:cNvSpPr/>
            <p:nvPr/>
          </p:nvSpPr>
          <p:spPr>
            <a:xfrm>
              <a:off x="-1529802" y="559612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5" name="Google Shape;1115;p76"/>
            <p:cNvSpPr/>
            <p:nvPr/>
          </p:nvSpPr>
          <p:spPr>
            <a:xfrm>
              <a:off x="-1529802" y="4647388"/>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6" name="Google Shape;1116;p76"/>
            <p:cNvSpPr/>
            <p:nvPr/>
          </p:nvSpPr>
          <p:spPr>
            <a:xfrm>
              <a:off x="-1529802" y="3698650"/>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7" name="Google Shape;1117;p76"/>
            <p:cNvSpPr/>
            <p:nvPr/>
          </p:nvSpPr>
          <p:spPr>
            <a:xfrm>
              <a:off x="-1529802" y="2749912"/>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8" name="Google Shape;1118;p76"/>
            <p:cNvSpPr/>
            <p:nvPr/>
          </p:nvSpPr>
          <p:spPr>
            <a:xfrm>
              <a:off x="-1529802" y="1801077"/>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19" name="Google Shape;1119;p76"/>
            <p:cNvSpPr/>
            <p:nvPr/>
          </p:nvSpPr>
          <p:spPr>
            <a:xfrm>
              <a:off x="-1529802" y="852339"/>
              <a:ext cx="10436313" cy="14494"/>
            </a:xfrm>
            <a:custGeom>
              <a:rect b="b" l="l" r="r" t="t"/>
              <a:pathLst>
                <a:path extrusionOk="0" h="14494" w="10436313">
                  <a:moveTo>
                    <a:pt x="0" y="0"/>
                  </a:moveTo>
                  <a:lnTo>
                    <a:pt x="10436313" y="0"/>
                  </a:lnTo>
                  <a:lnTo>
                    <a:pt x="10436313" y="14495"/>
                  </a:lnTo>
                  <a:lnTo>
                    <a:pt x="0" y="14495"/>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0" name="Google Shape;1120;p76"/>
            <p:cNvSpPr/>
            <p:nvPr/>
          </p:nvSpPr>
          <p:spPr>
            <a:xfrm>
              <a:off x="7950525"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1" name="Google Shape;1121;p76"/>
            <p:cNvSpPr/>
            <p:nvPr/>
          </p:nvSpPr>
          <p:spPr>
            <a:xfrm>
              <a:off x="700178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2" name="Google Shape;1122;p76"/>
            <p:cNvSpPr/>
            <p:nvPr/>
          </p:nvSpPr>
          <p:spPr>
            <a:xfrm>
              <a:off x="6052952"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3" name="Google Shape;1123;p76"/>
            <p:cNvSpPr/>
            <p:nvPr/>
          </p:nvSpPr>
          <p:spPr>
            <a:xfrm>
              <a:off x="5104214"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4" name="Google Shape;1124;p76"/>
            <p:cNvSpPr/>
            <p:nvPr/>
          </p:nvSpPr>
          <p:spPr>
            <a:xfrm>
              <a:off x="415547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5" name="Google Shape;1125;p76"/>
            <p:cNvSpPr/>
            <p:nvPr/>
          </p:nvSpPr>
          <p:spPr>
            <a:xfrm>
              <a:off x="3206737"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6" name="Google Shape;1126;p76"/>
            <p:cNvSpPr/>
            <p:nvPr/>
          </p:nvSpPr>
          <p:spPr>
            <a:xfrm>
              <a:off x="2257999"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7" name="Google Shape;1127;p76"/>
            <p:cNvSpPr/>
            <p:nvPr/>
          </p:nvSpPr>
          <p:spPr>
            <a:xfrm>
              <a:off x="130926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8" name="Google Shape;1128;p76"/>
            <p:cNvSpPr/>
            <p:nvPr/>
          </p:nvSpPr>
          <p:spPr>
            <a:xfrm>
              <a:off x="360426"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29" name="Google Shape;1129;p76"/>
            <p:cNvSpPr/>
            <p:nvPr/>
          </p:nvSpPr>
          <p:spPr>
            <a:xfrm>
              <a:off x="-588311" y="-89151"/>
              <a:ext cx="14494" cy="10436313"/>
            </a:xfrm>
            <a:custGeom>
              <a:rect b="b" l="l" r="r" t="t"/>
              <a:pathLst>
                <a:path extrusionOk="0" h="10436313" w="14494">
                  <a:moveTo>
                    <a:pt x="0" y="0"/>
                  </a:moveTo>
                  <a:lnTo>
                    <a:pt x="14495" y="0"/>
                  </a:lnTo>
                  <a:lnTo>
                    <a:pt x="14495" y="10436313"/>
                  </a:lnTo>
                  <a:lnTo>
                    <a:pt x="0" y="10436313"/>
                  </a:ln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grpSp>
      <p:sp>
        <p:nvSpPr>
          <p:cNvPr id="1130" name="Google Shape;1130;p76"/>
          <p:cNvSpPr txBox="1"/>
          <p:nvPr/>
        </p:nvSpPr>
        <p:spPr>
          <a:xfrm>
            <a:off x="2022305" y="1763692"/>
            <a:ext cx="5099400" cy="16161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lang="en" sz="3000">
                <a:solidFill>
                  <a:schemeClr val="lt1"/>
                </a:solidFill>
                <a:latin typeface="Barlow"/>
                <a:ea typeface="Barlow"/>
                <a:cs typeface="Barlow"/>
                <a:sym typeface="Barlow"/>
              </a:rPr>
              <a:t>Thank you!</a:t>
            </a:r>
            <a:endParaRPr b="1" sz="3000">
              <a:solidFill>
                <a:schemeClr val="lt1"/>
              </a:solidFill>
              <a:latin typeface="Barlow"/>
              <a:ea typeface="Barlow"/>
              <a:cs typeface="Barlow"/>
              <a:sym typeface="Barlow"/>
            </a:endParaRPr>
          </a:p>
          <a:p>
            <a:pPr indent="0" lvl="0" marL="0" marR="0" rtl="0" algn="ctr">
              <a:lnSpc>
                <a:spcPct val="100000"/>
              </a:lnSpc>
              <a:spcBef>
                <a:spcPts val="0"/>
              </a:spcBef>
              <a:spcAft>
                <a:spcPts val="0"/>
              </a:spcAft>
              <a:buNone/>
            </a:pPr>
            <a:r>
              <a:rPr b="1" lang="en" sz="7500">
                <a:solidFill>
                  <a:schemeClr val="dk1"/>
                </a:solidFill>
                <a:latin typeface="Barlow"/>
                <a:ea typeface="Barlow"/>
                <a:cs typeface="Barlow"/>
                <a:sym typeface="Barlow"/>
              </a:rPr>
              <a:t>Questions?</a:t>
            </a:r>
            <a:endParaRPr b="1" sz="7500">
              <a:solidFill>
                <a:schemeClr val="dk1"/>
              </a:solidFill>
              <a:latin typeface="Barlow"/>
              <a:ea typeface="Barlow"/>
              <a:cs typeface="Barlow"/>
              <a:sym typeface="Barlow"/>
            </a:endParaRPr>
          </a:p>
        </p:txBody>
      </p:sp>
      <p:sp>
        <p:nvSpPr>
          <p:cNvPr id="1131" name="Google Shape;1131;p76"/>
          <p:cNvSpPr/>
          <p:nvPr/>
        </p:nvSpPr>
        <p:spPr>
          <a:xfrm>
            <a:off x="244527" y="379439"/>
            <a:ext cx="539646" cy="134912"/>
          </a:xfrm>
          <a:custGeom>
            <a:rect b="b" l="l" r="r" t="t"/>
            <a:pathLst>
              <a:path extrusionOk="0" h="269823" w="1079292">
                <a:moveTo>
                  <a:pt x="134912" y="0"/>
                </a:moveTo>
                <a:cubicBezTo>
                  <a:pt x="60373" y="0"/>
                  <a:pt x="0" y="60373"/>
                  <a:pt x="0" y="134912"/>
                </a:cubicBezTo>
                <a:cubicBezTo>
                  <a:pt x="0" y="209450"/>
                  <a:pt x="60373" y="269823"/>
                  <a:pt x="134912" y="269823"/>
                </a:cubicBezTo>
                <a:cubicBezTo>
                  <a:pt x="209450" y="269823"/>
                  <a:pt x="269823" y="209450"/>
                  <a:pt x="269823" y="134912"/>
                </a:cubicBezTo>
                <a:cubicBezTo>
                  <a:pt x="269823" y="60373"/>
                  <a:pt x="209450" y="0"/>
                  <a:pt x="134912" y="0"/>
                </a:cubicBezTo>
                <a:close/>
                <a:moveTo>
                  <a:pt x="944381" y="0"/>
                </a:moveTo>
                <a:cubicBezTo>
                  <a:pt x="869842" y="0"/>
                  <a:pt x="809469" y="60373"/>
                  <a:pt x="809469" y="134912"/>
                </a:cubicBezTo>
                <a:cubicBezTo>
                  <a:pt x="809469" y="209450"/>
                  <a:pt x="869842" y="269823"/>
                  <a:pt x="944381" y="269823"/>
                </a:cubicBezTo>
                <a:cubicBezTo>
                  <a:pt x="1018919" y="269823"/>
                  <a:pt x="1079292" y="209450"/>
                  <a:pt x="1079292" y="134912"/>
                </a:cubicBezTo>
                <a:cubicBezTo>
                  <a:pt x="1079292" y="60373"/>
                  <a:pt x="1018919" y="0"/>
                  <a:pt x="944381" y="0"/>
                </a:cubicBezTo>
                <a:close/>
                <a:moveTo>
                  <a:pt x="539646" y="0"/>
                </a:moveTo>
                <a:cubicBezTo>
                  <a:pt x="465107" y="0"/>
                  <a:pt x="404735" y="60373"/>
                  <a:pt x="404735" y="134912"/>
                </a:cubicBezTo>
                <a:cubicBezTo>
                  <a:pt x="404735" y="209450"/>
                  <a:pt x="465107" y="269823"/>
                  <a:pt x="539646" y="269823"/>
                </a:cubicBezTo>
                <a:cubicBezTo>
                  <a:pt x="614185" y="269823"/>
                  <a:pt x="674558" y="209450"/>
                  <a:pt x="674558" y="134912"/>
                </a:cubicBezTo>
                <a:cubicBezTo>
                  <a:pt x="674558" y="60373"/>
                  <a:pt x="614185" y="0"/>
                  <a:pt x="539646" y="0"/>
                </a:cubicBez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32" name="Google Shape;1132;p76"/>
          <p:cNvSpPr/>
          <p:nvPr/>
        </p:nvSpPr>
        <p:spPr>
          <a:xfrm rot="5400000">
            <a:off x="1412630" y="3399051"/>
            <a:ext cx="1219200" cy="1219197"/>
          </a:xfrm>
          <a:custGeom>
            <a:rect b="b" l="l" r="r" t="t"/>
            <a:pathLst>
              <a:path extrusionOk="0" h="2438393" w="2438400">
                <a:moveTo>
                  <a:pt x="2438400" y="1085807"/>
                </a:moveTo>
                <a:lnTo>
                  <a:pt x="2438400" y="1085807"/>
                </a:lnTo>
                <a:lnTo>
                  <a:pt x="2438400" y="0"/>
                </a:lnTo>
                <a:lnTo>
                  <a:pt x="2438400" y="0"/>
                </a:lnTo>
                <a:cubicBezTo>
                  <a:pt x="1091702" y="0"/>
                  <a:pt x="0" y="1091696"/>
                  <a:pt x="0" y="2438394"/>
                </a:cubicBezTo>
                <a:lnTo>
                  <a:pt x="1085820" y="2438394"/>
                </a:lnTo>
                <a:cubicBezTo>
                  <a:pt x="1085820" y="1691384"/>
                  <a:pt x="1691396" y="1085807"/>
                  <a:pt x="2438400" y="1085807"/>
                </a:cubicBezTo>
                <a:close/>
              </a:path>
            </a:pathLst>
          </a:custGeom>
          <a:solidFill>
            <a:schemeClr val="lt2"/>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33" name="Google Shape;1133;p76"/>
          <p:cNvSpPr/>
          <p:nvPr/>
        </p:nvSpPr>
        <p:spPr>
          <a:xfrm>
            <a:off x="7446365" y="514350"/>
            <a:ext cx="1400232" cy="700708"/>
          </a:xfrm>
          <a:custGeom>
            <a:rect b="b" l="l" r="r" t="t"/>
            <a:pathLst>
              <a:path extrusionOk="0" h="1401415" w="2800464">
                <a:moveTo>
                  <a:pt x="2800465" y="0"/>
                </a:moveTo>
                <a:cubicBezTo>
                  <a:pt x="2800465" y="774093"/>
                  <a:pt x="2173142" y="1401416"/>
                  <a:pt x="1399049" y="1401416"/>
                </a:cubicBezTo>
                <a:cubicBezTo>
                  <a:pt x="624956" y="1401416"/>
                  <a:pt x="0" y="774093"/>
                  <a:pt x="0" y="0"/>
                </a:cubicBezTo>
                <a:lnTo>
                  <a:pt x="2800465" y="0"/>
                </a:lnTo>
                <a:close/>
              </a:path>
            </a:pathLst>
          </a:custGeom>
          <a:solidFill>
            <a:schemeClr val="dk1"/>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chemeClr val="dk1"/>
              </a:solidFill>
              <a:latin typeface="Calibri"/>
              <a:ea typeface="Calibri"/>
              <a:cs typeface="Calibri"/>
              <a:sym typeface="Calibri"/>
            </a:endParaRPr>
          </a:p>
        </p:txBody>
      </p:sp>
      <p:sp>
        <p:nvSpPr>
          <p:cNvPr id="1134" name="Google Shape;1134;p76"/>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138" name="Shape 1138"/>
        <p:cNvGrpSpPr/>
        <p:nvPr/>
      </p:nvGrpSpPr>
      <p:grpSpPr>
        <a:xfrm>
          <a:off x="0" y="0"/>
          <a:ext cx="0" cy="0"/>
          <a:chOff x="0" y="0"/>
          <a:chExt cx="0" cy="0"/>
        </a:xfrm>
      </p:grpSpPr>
      <p:sp>
        <p:nvSpPr>
          <p:cNvPr id="1139" name="Google Shape;1139;p77"/>
          <p:cNvSpPr/>
          <p:nvPr/>
        </p:nvSpPr>
        <p:spPr>
          <a:xfrm>
            <a:off x="150" y="4499250"/>
            <a:ext cx="9144000" cy="644100"/>
          </a:xfrm>
          <a:prstGeom prst="rect">
            <a:avLst/>
          </a:prstGeom>
          <a:solidFill>
            <a:schemeClr val="dk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140" name="Google Shape;1140;p77"/>
          <p:cNvSpPr txBox="1"/>
          <p:nvPr/>
        </p:nvSpPr>
        <p:spPr>
          <a:xfrm>
            <a:off x="998877" y="2454076"/>
            <a:ext cx="3492000" cy="261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 sz="1700" u="sng">
                <a:solidFill>
                  <a:schemeClr val="hlink"/>
                </a:solidFill>
                <a:latin typeface="Barlow"/>
                <a:ea typeface="Barlow"/>
                <a:cs typeface="Barlow"/>
                <a:sym typeface="Barlow"/>
                <a:hlinkClick r:id="rId3"/>
              </a:rPr>
              <a:t>Appendix: Interview Snapshots</a:t>
            </a:r>
            <a:endParaRPr sz="1200">
              <a:solidFill>
                <a:schemeClr val="dk1"/>
              </a:solidFill>
              <a:latin typeface="Barlow"/>
              <a:ea typeface="Barlow"/>
              <a:cs typeface="Barlow"/>
              <a:sym typeface="Barlow"/>
            </a:endParaRPr>
          </a:p>
        </p:txBody>
      </p:sp>
      <p:sp>
        <p:nvSpPr>
          <p:cNvPr id="1141" name="Google Shape;1141;p77"/>
          <p:cNvSpPr txBox="1"/>
          <p:nvPr/>
        </p:nvSpPr>
        <p:spPr>
          <a:xfrm>
            <a:off x="998877" y="2976978"/>
            <a:ext cx="3492000" cy="261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 sz="1700" u="sng">
                <a:solidFill>
                  <a:schemeClr val="hlink"/>
                </a:solidFill>
                <a:latin typeface="Barlow"/>
                <a:ea typeface="Barlow"/>
                <a:cs typeface="Barlow"/>
                <a:sym typeface="Barlow"/>
                <a:hlinkClick r:id="rId4"/>
              </a:rPr>
              <a:t>Appendix: Research Plan </a:t>
            </a:r>
            <a:endParaRPr sz="1200">
              <a:solidFill>
                <a:schemeClr val="dk1"/>
              </a:solidFill>
              <a:latin typeface="Barlow"/>
              <a:ea typeface="Barlow"/>
              <a:cs typeface="Barlow"/>
              <a:sym typeface="Barlow"/>
            </a:endParaRPr>
          </a:p>
        </p:txBody>
      </p:sp>
      <p:sp>
        <p:nvSpPr>
          <p:cNvPr id="1142" name="Google Shape;1142;p77"/>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43" name="Google Shape;1143;p77"/>
          <p:cNvSpPr txBox="1"/>
          <p:nvPr/>
        </p:nvSpPr>
        <p:spPr>
          <a:xfrm>
            <a:off x="998877" y="1408255"/>
            <a:ext cx="3492000" cy="261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 sz="1700" u="sng">
                <a:solidFill>
                  <a:schemeClr val="hlink"/>
                </a:solidFill>
                <a:latin typeface="Barlow"/>
                <a:ea typeface="Barlow"/>
                <a:cs typeface="Barlow"/>
                <a:sym typeface="Barlow"/>
                <a:hlinkClick r:id="rId5"/>
              </a:rPr>
              <a:t>Appendix: Affinity Diagrams</a:t>
            </a:r>
            <a:endParaRPr sz="1200">
              <a:solidFill>
                <a:schemeClr val="dk1"/>
              </a:solidFill>
              <a:latin typeface="Barlow"/>
              <a:ea typeface="Barlow"/>
              <a:cs typeface="Barlow"/>
              <a:sym typeface="Barlow"/>
            </a:endParaRPr>
          </a:p>
        </p:txBody>
      </p:sp>
      <p:sp>
        <p:nvSpPr>
          <p:cNvPr id="1144" name="Google Shape;1144;p77"/>
          <p:cNvSpPr txBox="1"/>
          <p:nvPr/>
        </p:nvSpPr>
        <p:spPr>
          <a:xfrm>
            <a:off x="998877" y="1931158"/>
            <a:ext cx="3492000" cy="2616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lang="en" sz="1700" u="sng">
                <a:solidFill>
                  <a:schemeClr val="hlink"/>
                </a:solidFill>
                <a:latin typeface="Barlow"/>
                <a:ea typeface="Barlow"/>
                <a:cs typeface="Barlow"/>
                <a:sym typeface="Barlow"/>
                <a:hlinkClick r:id="rId6"/>
              </a:rPr>
              <a:t>Appendix: Survey Questions</a:t>
            </a:r>
            <a:endParaRPr sz="1200">
              <a:solidFill>
                <a:schemeClr val="dk1"/>
              </a:solidFill>
              <a:latin typeface="Barlow"/>
              <a:ea typeface="Barlow"/>
              <a:cs typeface="Barlow"/>
              <a:sym typeface="Barlow"/>
            </a:endParaRPr>
          </a:p>
        </p:txBody>
      </p:sp>
      <p:sp>
        <p:nvSpPr>
          <p:cNvPr id="1145" name="Google Shape;1145;p77"/>
          <p:cNvSpPr txBox="1"/>
          <p:nvPr/>
        </p:nvSpPr>
        <p:spPr>
          <a:xfrm>
            <a:off x="973800" y="514350"/>
            <a:ext cx="5085300" cy="717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3000">
                <a:solidFill>
                  <a:srgbClr val="363739"/>
                </a:solidFill>
                <a:latin typeface="Barlow"/>
                <a:ea typeface="Barlow"/>
                <a:cs typeface="Barlow"/>
                <a:sym typeface="Barlow"/>
              </a:rPr>
              <a:t>Appendix</a:t>
            </a:r>
            <a:endParaRPr b="1" sz="3000">
              <a:solidFill>
                <a:srgbClr val="363739"/>
              </a:solidFill>
              <a:latin typeface="Barlow"/>
              <a:ea typeface="Barlow"/>
              <a:cs typeface="Barlow"/>
              <a:sym typeface="Barlow"/>
            </a:endParaRPr>
          </a:p>
        </p:txBody>
      </p:sp>
      <p:sp>
        <p:nvSpPr>
          <p:cNvPr id="1146" name="Google Shape;1146;p77"/>
          <p:cNvSpPr/>
          <p:nvPr/>
        </p:nvSpPr>
        <p:spPr>
          <a:xfrm>
            <a:off x="7154881" y="733894"/>
            <a:ext cx="1137488" cy="1137486"/>
          </a:xfrm>
          <a:custGeom>
            <a:rect b="b" l="l" r="r" t="t"/>
            <a:pathLst>
              <a:path extrusionOk="0" h="2274971" w="2274977">
                <a:moveTo>
                  <a:pt x="2274977" y="1013036"/>
                </a:moveTo>
                <a:lnTo>
                  <a:pt x="2274977" y="1013036"/>
                </a:lnTo>
                <a:lnTo>
                  <a:pt x="2274977" y="0"/>
                </a:lnTo>
                <a:lnTo>
                  <a:pt x="2274977" y="0"/>
                </a:lnTo>
                <a:cubicBezTo>
                  <a:pt x="1018536" y="0"/>
                  <a:pt x="0" y="1018530"/>
                  <a:pt x="0" y="2274971"/>
                </a:cubicBezTo>
                <a:lnTo>
                  <a:pt x="1013047" y="2274971"/>
                </a:lnTo>
                <a:cubicBezTo>
                  <a:pt x="1013047" y="1578027"/>
                  <a:pt x="1578038" y="1013036"/>
                  <a:pt x="2274977" y="1013036"/>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1147" name="Google Shape;1147;p77"/>
          <p:cNvSpPr/>
          <p:nvPr/>
        </p:nvSpPr>
        <p:spPr>
          <a:xfrm>
            <a:off x="6477000" y="1123749"/>
            <a:ext cx="1106170" cy="276543"/>
          </a:xfrm>
          <a:custGeom>
            <a:rect b="b" l="l" r="r" t="t"/>
            <a:pathLst>
              <a:path extrusionOk="0" h="553085" w="2212339">
                <a:moveTo>
                  <a:pt x="276542" y="0"/>
                </a:moveTo>
                <a:cubicBezTo>
                  <a:pt x="123753" y="0"/>
                  <a:pt x="0" y="123753"/>
                  <a:pt x="0" y="276543"/>
                </a:cubicBezTo>
                <a:cubicBezTo>
                  <a:pt x="0" y="429332"/>
                  <a:pt x="123753" y="553085"/>
                  <a:pt x="276542" y="553085"/>
                </a:cubicBezTo>
                <a:cubicBezTo>
                  <a:pt x="429332" y="553085"/>
                  <a:pt x="553085" y="429332"/>
                  <a:pt x="553085" y="276543"/>
                </a:cubicBezTo>
                <a:cubicBezTo>
                  <a:pt x="553085" y="123753"/>
                  <a:pt x="429332" y="0"/>
                  <a:pt x="276542" y="0"/>
                </a:cubicBezTo>
                <a:close/>
                <a:moveTo>
                  <a:pt x="1935797" y="0"/>
                </a:moveTo>
                <a:cubicBezTo>
                  <a:pt x="1783007" y="0"/>
                  <a:pt x="1659254" y="123753"/>
                  <a:pt x="1659254" y="276543"/>
                </a:cubicBezTo>
                <a:cubicBezTo>
                  <a:pt x="1659254" y="429332"/>
                  <a:pt x="1783007" y="553085"/>
                  <a:pt x="1935797" y="553085"/>
                </a:cubicBezTo>
                <a:cubicBezTo>
                  <a:pt x="2088586" y="553085"/>
                  <a:pt x="2212339" y="429332"/>
                  <a:pt x="2212339" y="276543"/>
                </a:cubicBezTo>
                <a:cubicBezTo>
                  <a:pt x="2212339" y="123753"/>
                  <a:pt x="2088586" y="0"/>
                  <a:pt x="1935797" y="0"/>
                </a:cubicBezTo>
                <a:close/>
                <a:moveTo>
                  <a:pt x="1106170" y="0"/>
                </a:moveTo>
                <a:cubicBezTo>
                  <a:pt x="953380" y="0"/>
                  <a:pt x="829627" y="123753"/>
                  <a:pt x="829627" y="276543"/>
                </a:cubicBezTo>
                <a:cubicBezTo>
                  <a:pt x="829627" y="429332"/>
                  <a:pt x="953380" y="553085"/>
                  <a:pt x="1106170" y="553085"/>
                </a:cubicBezTo>
                <a:cubicBezTo>
                  <a:pt x="1258959" y="553085"/>
                  <a:pt x="1382712" y="429332"/>
                  <a:pt x="1382712" y="276543"/>
                </a:cubicBezTo>
                <a:cubicBezTo>
                  <a:pt x="1382712" y="123753"/>
                  <a:pt x="1258959" y="0"/>
                  <a:pt x="1106170" y="0"/>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95" name="Shape 195"/>
        <p:cNvGrpSpPr/>
        <p:nvPr/>
      </p:nvGrpSpPr>
      <p:grpSpPr>
        <a:xfrm>
          <a:off x="0" y="0"/>
          <a:ext cx="0" cy="0"/>
          <a:chOff x="0" y="0"/>
          <a:chExt cx="0" cy="0"/>
        </a:xfrm>
      </p:grpSpPr>
      <p:sp>
        <p:nvSpPr>
          <p:cNvPr id="196" name="Google Shape;196;p22"/>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7" name="Google Shape;197;p22"/>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Agenda</a:t>
            </a:r>
            <a:endParaRPr/>
          </a:p>
        </p:txBody>
      </p:sp>
      <p:sp>
        <p:nvSpPr>
          <p:cNvPr id="198" name="Google Shape;198;p22"/>
          <p:cNvSpPr txBox="1"/>
          <p:nvPr/>
        </p:nvSpPr>
        <p:spPr>
          <a:xfrm>
            <a:off x="1946423" y="1455350"/>
            <a:ext cx="5913300" cy="3152700"/>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lang="en" sz="2000">
                <a:solidFill>
                  <a:schemeClr val="dk1"/>
                </a:solidFill>
                <a:latin typeface="Barlow Medium"/>
                <a:ea typeface="Barlow Medium"/>
                <a:cs typeface="Barlow Medium"/>
                <a:sym typeface="Barlow Medium"/>
              </a:rPr>
              <a:t>What We Thought/What We Learned</a:t>
            </a:r>
            <a:endParaRPr sz="20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t/>
            </a:r>
            <a:endParaRPr sz="13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rPr lang="en" sz="2000">
                <a:solidFill>
                  <a:schemeClr val="dk1"/>
                </a:solidFill>
                <a:latin typeface="Barlow Medium"/>
                <a:ea typeface="Barlow Medium"/>
                <a:cs typeface="Barlow Medium"/>
                <a:sym typeface="Barlow Medium"/>
              </a:rPr>
              <a:t>In-Depth Research and Workflow Details</a:t>
            </a:r>
            <a:endParaRPr sz="20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t/>
            </a:r>
            <a:endParaRPr sz="13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rPr lang="en" sz="2000">
                <a:solidFill>
                  <a:schemeClr val="dk1"/>
                </a:solidFill>
                <a:latin typeface="Barlow Medium"/>
                <a:ea typeface="Barlow Medium"/>
                <a:cs typeface="Barlow Medium"/>
                <a:sym typeface="Barlow Medium"/>
              </a:rPr>
              <a:t>Surprising Findings</a:t>
            </a:r>
            <a:endParaRPr sz="20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t/>
            </a:r>
            <a:endParaRPr sz="13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rPr lang="en" sz="2000">
                <a:solidFill>
                  <a:schemeClr val="dk1"/>
                </a:solidFill>
                <a:latin typeface="Barlow Medium"/>
                <a:ea typeface="Barlow Medium"/>
                <a:cs typeface="Barlow Medium"/>
                <a:sym typeface="Barlow Medium"/>
              </a:rPr>
              <a:t>Takeaways</a:t>
            </a:r>
            <a:endParaRPr sz="20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t/>
            </a:r>
            <a:endParaRPr sz="1300">
              <a:solidFill>
                <a:schemeClr val="dk1"/>
              </a:solidFill>
              <a:latin typeface="Barlow Medium"/>
              <a:ea typeface="Barlow Medium"/>
              <a:cs typeface="Barlow Medium"/>
              <a:sym typeface="Barlow Medium"/>
            </a:endParaRPr>
          </a:p>
          <a:p>
            <a:pPr indent="0" lvl="0" marL="0" marR="0" rtl="0" algn="l">
              <a:lnSpc>
                <a:spcPct val="140012"/>
              </a:lnSpc>
              <a:spcBef>
                <a:spcPts val="0"/>
              </a:spcBef>
              <a:spcAft>
                <a:spcPts val="0"/>
              </a:spcAft>
              <a:buNone/>
            </a:pPr>
            <a:r>
              <a:rPr lang="en" sz="2000">
                <a:solidFill>
                  <a:schemeClr val="dk1"/>
                </a:solidFill>
                <a:latin typeface="Barlow Medium"/>
                <a:ea typeface="Barlow Medium"/>
                <a:cs typeface="Barlow Medium"/>
                <a:sym typeface="Barlow Medium"/>
              </a:rPr>
              <a:t>Next Steps</a:t>
            </a:r>
            <a:endParaRPr sz="2000">
              <a:solidFill>
                <a:schemeClr val="dk1"/>
              </a:solidFill>
              <a:latin typeface="Barlow Medium"/>
              <a:ea typeface="Barlow Medium"/>
              <a:cs typeface="Barlow Medium"/>
              <a:sym typeface="Barlow Medium"/>
            </a:endParaRPr>
          </a:p>
        </p:txBody>
      </p:sp>
      <p:grpSp>
        <p:nvGrpSpPr>
          <p:cNvPr id="199" name="Google Shape;199;p22"/>
          <p:cNvGrpSpPr/>
          <p:nvPr/>
        </p:nvGrpSpPr>
        <p:grpSpPr>
          <a:xfrm>
            <a:off x="1297358" y="2753643"/>
            <a:ext cx="338783" cy="545817"/>
            <a:chOff x="13068348" y="6194425"/>
            <a:chExt cx="715789" cy="1196968"/>
          </a:xfrm>
        </p:grpSpPr>
        <p:sp>
          <p:nvSpPr>
            <p:cNvPr id="200" name="Google Shape;200;p22"/>
            <p:cNvSpPr/>
            <p:nvPr/>
          </p:nvSpPr>
          <p:spPr>
            <a:xfrm>
              <a:off x="13068348" y="6194425"/>
              <a:ext cx="715789" cy="715572"/>
            </a:xfrm>
            <a:custGeom>
              <a:rect b="b" l="l" r="r" t="t"/>
              <a:pathLst>
                <a:path extrusionOk="0" h="715572" w="715789">
                  <a:moveTo>
                    <a:pt x="357892" y="715572"/>
                  </a:moveTo>
                  <a:cubicBezTo>
                    <a:pt x="160552" y="715572"/>
                    <a:pt x="0" y="555069"/>
                    <a:pt x="0" y="357783"/>
                  </a:cubicBezTo>
                  <a:cubicBezTo>
                    <a:pt x="0" y="160503"/>
                    <a:pt x="160552" y="0"/>
                    <a:pt x="357892" y="0"/>
                  </a:cubicBezTo>
                  <a:cubicBezTo>
                    <a:pt x="555238" y="0"/>
                    <a:pt x="715790" y="160503"/>
                    <a:pt x="715790" y="357783"/>
                  </a:cubicBezTo>
                  <a:cubicBezTo>
                    <a:pt x="715790" y="555069"/>
                    <a:pt x="555238" y="715572"/>
                    <a:pt x="357892" y="715572"/>
                  </a:cubicBezTo>
                  <a:close/>
                  <a:moveTo>
                    <a:pt x="357892" y="24332"/>
                  </a:moveTo>
                  <a:cubicBezTo>
                    <a:pt x="173969" y="24332"/>
                    <a:pt x="24339" y="173917"/>
                    <a:pt x="24339" y="357783"/>
                  </a:cubicBezTo>
                  <a:cubicBezTo>
                    <a:pt x="24339" y="541650"/>
                    <a:pt x="173969" y="691241"/>
                    <a:pt x="357892" y="691241"/>
                  </a:cubicBezTo>
                  <a:cubicBezTo>
                    <a:pt x="541815" y="691241"/>
                    <a:pt x="691451" y="541650"/>
                    <a:pt x="691451" y="357783"/>
                  </a:cubicBezTo>
                  <a:cubicBezTo>
                    <a:pt x="691451" y="173917"/>
                    <a:pt x="541815" y="24332"/>
                    <a:pt x="35789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1" name="Google Shape;201;p22"/>
            <p:cNvSpPr/>
            <p:nvPr/>
          </p:nvSpPr>
          <p:spPr>
            <a:xfrm>
              <a:off x="13414070" y="6885665"/>
              <a:ext cx="24339" cy="158346"/>
            </a:xfrm>
            <a:custGeom>
              <a:rect b="b" l="l" r="r" t="t"/>
              <a:pathLst>
                <a:path extrusionOk="0" h="158346" w="24339">
                  <a:moveTo>
                    <a:pt x="12170" y="158347"/>
                  </a:moveTo>
                  <a:cubicBezTo>
                    <a:pt x="5449" y="158347"/>
                    <a:pt x="0" y="152899"/>
                    <a:pt x="0" y="146181"/>
                  </a:cubicBezTo>
                  <a:lnTo>
                    <a:pt x="0" y="12166"/>
                  </a:lnTo>
                  <a:cubicBezTo>
                    <a:pt x="0" y="5447"/>
                    <a:pt x="5449" y="0"/>
                    <a:pt x="12170" y="0"/>
                  </a:cubicBezTo>
                  <a:cubicBezTo>
                    <a:pt x="18890" y="0"/>
                    <a:pt x="24339" y="5447"/>
                    <a:pt x="24339" y="12166"/>
                  </a:cubicBezTo>
                  <a:lnTo>
                    <a:pt x="24339" y="146181"/>
                  </a:lnTo>
                  <a:cubicBezTo>
                    <a:pt x="24339" y="152899"/>
                    <a:pt x="18890" y="158347"/>
                    <a:pt x="12170" y="15834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2" name="Google Shape;202;p22"/>
            <p:cNvSpPr/>
            <p:nvPr/>
          </p:nvSpPr>
          <p:spPr>
            <a:xfrm>
              <a:off x="13350572" y="7019680"/>
              <a:ext cx="151341" cy="371713"/>
            </a:xfrm>
            <a:custGeom>
              <a:rect b="b" l="l" r="r" t="t"/>
              <a:pathLst>
                <a:path extrusionOk="0" h="371713" w="151341">
                  <a:moveTo>
                    <a:pt x="139172" y="371713"/>
                  </a:moveTo>
                  <a:lnTo>
                    <a:pt x="12170" y="371713"/>
                  </a:lnTo>
                  <a:cubicBezTo>
                    <a:pt x="5449" y="371713"/>
                    <a:pt x="0" y="366266"/>
                    <a:pt x="0" y="359548"/>
                  </a:cubicBezTo>
                  <a:lnTo>
                    <a:pt x="0" y="12166"/>
                  </a:lnTo>
                  <a:cubicBezTo>
                    <a:pt x="0" y="5447"/>
                    <a:pt x="5449" y="0"/>
                    <a:pt x="12170" y="0"/>
                  </a:cubicBezTo>
                  <a:lnTo>
                    <a:pt x="139172" y="0"/>
                  </a:lnTo>
                  <a:cubicBezTo>
                    <a:pt x="145893" y="0"/>
                    <a:pt x="151342" y="5447"/>
                    <a:pt x="151342" y="12166"/>
                  </a:cubicBezTo>
                  <a:lnTo>
                    <a:pt x="151342" y="359548"/>
                  </a:lnTo>
                  <a:cubicBezTo>
                    <a:pt x="151342" y="366266"/>
                    <a:pt x="145893" y="371713"/>
                    <a:pt x="139172" y="371713"/>
                  </a:cubicBezTo>
                  <a:close/>
                  <a:moveTo>
                    <a:pt x="24339" y="347382"/>
                  </a:moveTo>
                  <a:lnTo>
                    <a:pt x="127002" y="347382"/>
                  </a:lnTo>
                  <a:lnTo>
                    <a:pt x="127002" y="24332"/>
                  </a:lnTo>
                  <a:lnTo>
                    <a:pt x="24339" y="24332"/>
                  </a:lnTo>
                  <a:lnTo>
                    <a:pt x="24339" y="347382"/>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3" name="Google Shape;203;p22"/>
            <p:cNvSpPr/>
            <p:nvPr/>
          </p:nvSpPr>
          <p:spPr>
            <a:xfrm>
              <a:off x="13350572" y="7274041"/>
              <a:ext cx="151341" cy="24331"/>
            </a:xfrm>
            <a:custGeom>
              <a:rect b="b" l="l" r="r" t="t"/>
              <a:pathLst>
                <a:path extrusionOk="0" h="24331" w="151341">
                  <a:moveTo>
                    <a:pt x="139172" y="24332"/>
                  </a:moveTo>
                  <a:lnTo>
                    <a:pt x="12170" y="24332"/>
                  </a:lnTo>
                  <a:cubicBezTo>
                    <a:pt x="5449" y="24332"/>
                    <a:pt x="0" y="18884"/>
                    <a:pt x="0" y="12166"/>
                  </a:cubicBezTo>
                  <a:cubicBezTo>
                    <a:pt x="0" y="5447"/>
                    <a:pt x="5449" y="0"/>
                    <a:pt x="12170" y="0"/>
                  </a:cubicBezTo>
                  <a:lnTo>
                    <a:pt x="139172" y="0"/>
                  </a:lnTo>
                  <a:cubicBezTo>
                    <a:pt x="145893" y="0"/>
                    <a:pt x="151342" y="5447"/>
                    <a:pt x="151342" y="12166"/>
                  </a:cubicBezTo>
                  <a:cubicBezTo>
                    <a:pt x="151342" y="18884"/>
                    <a:pt x="145893" y="24332"/>
                    <a:pt x="139172" y="24332"/>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4" name="Google Shape;204;p22"/>
            <p:cNvSpPr/>
            <p:nvPr/>
          </p:nvSpPr>
          <p:spPr>
            <a:xfrm>
              <a:off x="13306538" y="6282414"/>
              <a:ext cx="389580" cy="539589"/>
            </a:xfrm>
            <a:custGeom>
              <a:rect b="b" l="l" r="r" t="t"/>
              <a:pathLst>
                <a:path extrusionOk="0" h="539589" w="389580">
                  <a:moveTo>
                    <a:pt x="119704" y="0"/>
                  </a:moveTo>
                  <a:cubicBezTo>
                    <a:pt x="76655" y="0"/>
                    <a:pt x="36110" y="10338"/>
                    <a:pt x="0" y="28260"/>
                  </a:cubicBezTo>
                  <a:cubicBezTo>
                    <a:pt x="33277" y="72391"/>
                    <a:pt x="56204" y="163829"/>
                    <a:pt x="56204" y="269795"/>
                  </a:cubicBezTo>
                  <a:cubicBezTo>
                    <a:pt x="56204" y="375763"/>
                    <a:pt x="33277" y="467202"/>
                    <a:pt x="0" y="511329"/>
                  </a:cubicBezTo>
                  <a:cubicBezTo>
                    <a:pt x="36110" y="529253"/>
                    <a:pt x="76655" y="539589"/>
                    <a:pt x="119704" y="539589"/>
                  </a:cubicBezTo>
                  <a:cubicBezTo>
                    <a:pt x="268753" y="539589"/>
                    <a:pt x="389580" y="418800"/>
                    <a:pt x="389580" y="269795"/>
                  </a:cubicBezTo>
                  <a:cubicBezTo>
                    <a:pt x="389580" y="120792"/>
                    <a:pt x="268753" y="0"/>
                    <a:pt x="11970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205" name="Google Shape;205;p22"/>
          <p:cNvGrpSpPr/>
          <p:nvPr/>
        </p:nvGrpSpPr>
        <p:grpSpPr>
          <a:xfrm>
            <a:off x="1184014" y="4158197"/>
            <a:ext cx="565394" cy="484302"/>
            <a:chOff x="9543346" y="8196262"/>
            <a:chExt cx="1194579" cy="1062065"/>
          </a:xfrm>
        </p:grpSpPr>
        <p:sp>
          <p:nvSpPr>
            <p:cNvPr id="206" name="Google Shape;206;p22"/>
            <p:cNvSpPr/>
            <p:nvPr/>
          </p:nvSpPr>
          <p:spPr>
            <a:xfrm>
              <a:off x="9543346" y="8270375"/>
              <a:ext cx="395706" cy="913840"/>
            </a:xfrm>
            <a:custGeom>
              <a:rect b="b" l="l" r="r" t="t"/>
              <a:pathLst>
                <a:path extrusionOk="0" h="913840" w="395706">
                  <a:moveTo>
                    <a:pt x="43394" y="0"/>
                  </a:moveTo>
                  <a:lnTo>
                    <a:pt x="352312" y="0"/>
                  </a:lnTo>
                  <a:cubicBezTo>
                    <a:pt x="376278" y="0"/>
                    <a:pt x="395706" y="19407"/>
                    <a:pt x="395706" y="43348"/>
                  </a:cubicBezTo>
                  <a:lnTo>
                    <a:pt x="395706" y="870493"/>
                  </a:lnTo>
                  <a:cubicBezTo>
                    <a:pt x="395706" y="894434"/>
                    <a:pt x="376278" y="913841"/>
                    <a:pt x="352312" y="913841"/>
                  </a:cubicBezTo>
                  <a:lnTo>
                    <a:pt x="43394" y="913841"/>
                  </a:lnTo>
                  <a:cubicBezTo>
                    <a:pt x="19428" y="913841"/>
                    <a:pt x="0" y="894434"/>
                    <a:pt x="0" y="870493"/>
                  </a:cubicBezTo>
                  <a:lnTo>
                    <a:pt x="0" y="43348"/>
                  </a:lnTo>
                  <a:cubicBezTo>
                    <a:pt x="0" y="19407"/>
                    <a:pt x="19428" y="0"/>
                    <a:pt x="43394" y="0"/>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7" name="Google Shape;207;p22"/>
            <p:cNvSpPr/>
            <p:nvPr/>
          </p:nvSpPr>
          <p:spPr>
            <a:xfrm>
              <a:off x="9611976" y="8196262"/>
              <a:ext cx="727810" cy="1062065"/>
            </a:xfrm>
            <a:custGeom>
              <a:rect b="b" l="l" r="r" t="t"/>
              <a:pathLst>
                <a:path extrusionOk="0" h="1062065" w="727810">
                  <a:moveTo>
                    <a:pt x="713346" y="1062065"/>
                  </a:moveTo>
                  <a:lnTo>
                    <a:pt x="14465" y="1062065"/>
                  </a:lnTo>
                  <a:cubicBezTo>
                    <a:pt x="6477" y="1062065"/>
                    <a:pt x="0" y="1055596"/>
                    <a:pt x="0" y="1047616"/>
                  </a:cubicBezTo>
                  <a:lnTo>
                    <a:pt x="0" y="14449"/>
                  </a:lnTo>
                  <a:cubicBezTo>
                    <a:pt x="0" y="6470"/>
                    <a:pt x="6477" y="0"/>
                    <a:pt x="14465" y="0"/>
                  </a:cubicBezTo>
                  <a:lnTo>
                    <a:pt x="713346" y="0"/>
                  </a:lnTo>
                  <a:cubicBezTo>
                    <a:pt x="721334" y="0"/>
                    <a:pt x="727811" y="6470"/>
                    <a:pt x="727811" y="14449"/>
                  </a:cubicBezTo>
                  <a:lnTo>
                    <a:pt x="727811" y="351254"/>
                  </a:lnTo>
                  <a:cubicBezTo>
                    <a:pt x="727811" y="359233"/>
                    <a:pt x="721334" y="365703"/>
                    <a:pt x="713346" y="365703"/>
                  </a:cubicBezTo>
                  <a:cubicBezTo>
                    <a:pt x="705358" y="365703"/>
                    <a:pt x="698881" y="359233"/>
                    <a:pt x="698881" y="351254"/>
                  </a:cubicBezTo>
                  <a:lnTo>
                    <a:pt x="698881" y="28898"/>
                  </a:lnTo>
                  <a:lnTo>
                    <a:pt x="28929" y="28898"/>
                  </a:lnTo>
                  <a:lnTo>
                    <a:pt x="28929" y="1033167"/>
                  </a:lnTo>
                  <a:lnTo>
                    <a:pt x="698881" y="1033167"/>
                  </a:lnTo>
                  <a:lnTo>
                    <a:pt x="698881" y="710812"/>
                  </a:lnTo>
                  <a:cubicBezTo>
                    <a:pt x="698881" y="702832"/>
                    <a:pt x="705358" y="696362"/>
                    <a:pt x="713346" y="696362"/>
                  </a:cubicBezTo>
                  <a:cubicBezTo>
                    <a:pt x="721334" y="696362"/>
                    <a:pt x="727811" y="702832"/>
                    <a:pt x="727811" y="710812"/>
                  </a:cubicBezTo>
                  <a:lnTo>
                    <a:pt x="727811" y="1047616"/>
                  </a:lnTo>
                  <a:cubicBezTo>
                    <a:pt x="727811" y="1055596"/>
                    <a:pt x="721334" y="1062065"/>
                    <a:pt x="713346" y="1062065"/>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8" name="Google Shape;208;p22"/>
            <p:cNvSpPr/>
            <p:nvPr/>
          </p:nvSpPr>
          <p:spPr>
            <a:xfrm>
              <a:off x="10097348" y="8712849"/>
              <a:ext cx="640577" cy="28898"/>
            </a:xfrm>
            <a:custGeom>
              <a:rect b="b" l="l" r="r" t="t"/>
              <a:pathLst>
                <a:path extrusionOk="0" h="28898" w="640577">
                  <a:moveTo>
                    <a:pt x="626113" y="28898"/>
                  </a:moveTo>
                  <a:lnTo>
                    <a:pt x="14465" y="28898"/>
                  </a:lnTo>
                  <a:cubicBezTo>
                    <a:pt x="6477" y="28898"/>
                    <a:pt x="0" y="22429"/>
                    <a:pt x="0" y="14449"/>
                  </a:cubicBezTo>
                  <a:cubicBezTo>
                    <a:pt x="0" y="6470"/>
                    <a:pt x="6477" y="0"/>
                    <a:pt x="14465" y="0"/>
                  </a:cubicBezTo>
                  <a:lnTo>
                    <a:pt x="626113" y="0"/>
                  </a:lnTo>
                  <a:cubicBezTo>
                    <a:pt x="634101" y="0"/>
                    <a:pt x="640578" y="6470"/>
                    <a:pt x="640578" y="14449"/>
                  </a:cubicBezTo>
                  <a:cubicBezTo>
                    <a:pt x="640578" y="22429"/>
                    <a:pt x="634101" y="28898"/>
                    <a:pt x="626113" y="2889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09" name="Google Shape;209;p22"/>
            <p:cNvSpPr/>
            <p:nvPr/>
          </p:nvSpPr>
          <p:spPr>
            <a:xfrm>
              <a:off x="10432931" y="8437079"/>
              <a:ext cx="304994" cy="580437"/>
            </a:xfrm>
            <a:custGeom>
              <a:rect b="b" l="l" r="r" t="t"/>
              <a:pathLst>
                <a:path extrusionOk="0" h="580437" w="304994">
                  <a:moveTo>
                    <a:pt x="14465" y="580437"/>
                  </a:moveTo>
                  <a:cubicBezTo>
                    <a:pt x="10764" y="580437"/>
                    <a:pt x="7063" y="579026"/>
                    <a:pt x="4238" y="576204"/>
                  </a:cubicBezTo>
                  <a:cubicBezTo>
                    <a:pt x="-1413" y="570560"/>
                    <a:pt x="-1413" y="561416"/>
                    <a:pt x="4238" y="555772"/>
                  </a:cubicBezTo>
                  <a:lnTo>
                    <a:pt x="270076" y="290219"/>
                  </a:lnTo>
                  <a:lnTo>
                    <a:pt x="4238" y="24665"/>
                  </a:lnTo>
                  <a:cubicBezTo>
                    <a:pt x="-1413" y="19021"/>
                    <a:pt x="-1413" y="9877"/>
                    <a:pt x="4238" y="4233"/>
                  </a:cubicBezTo>
                  <a:cubicBezTo>
                    <a:pt x="9888" y="-1411"/>
                    <a:pt x="19041" y="-1411"/>
                    <a:pt x="24692" y="4233"/>
                  </a:cubicBezTo>
                  <a:lnTo>
                    <a:pt x="300757" y="280003"/>
                  </a:lnTo>
                  <a:cubicBezTo>
                    <a:pt x="306407" y="285647"/>
                    <a:pt x="306407" y="294790"/>
                    <a:pt x="300757" y="300435"/>
                  </a:cubicBezTo>
                  <a:lnTo>
                    <a:pt x="24692" y="576204"/>
                  </a:lnTo>
                  <a:cubicBezTo>
                    <a:pt x="21867" y="579026"/>
                    <a:pt x="18166" y="580437"/>
                    <a:pt x="14465" y="580437"/>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210" name="Google Shape;210;p22"/>
          <p:cNvGrpSpPr/>
          <p:nvPr/>
        </p:nvGrpSpPr>
        <p:grpSpPr>
          <a:xfrm>
            <a:off x="1183485" y="1382180"/>
            <a:ext cx="566525" cy="512721"/>
            <a:chOff x="12849629" y="2902538"/>
            <a:chExt cx="1196968" cy="1124389"/>
          </a:xfrm>
        </p:grpSpPr>
        <p:sp>
          <p:nvSpPr>
            <p:cNvPr id="211" name="Google Shape;211;p22"/>
            <p:cNvSpPr/>
            <p:nvPr/>
          </p:nvSpPr>
          <p:spPr>
            <a:xfrm>
              <a:off x="13628119" y="2980998"/>
              <a:ext cx="418478" cy="967467"/>
            </a:xfrm>
            <a:custGeom>
              <a:rect b="b" l="l" r="r" t="t"/>
              <a:pathLst>
                <a:path extrusionOk="0" h="967467" w="418478">
                  <a:moveTo>
                    <a:pt x="372588" y="967467"/>
                  </a:moveTo>
                  <a:lnTo>
                    <a:pt x="45891" y="967467"/>
                  </a:lnTo>
                  <a:cubicBezTo>
                    <a:pt x="20546" y="967467"/>
                    <a:pt x="0" y="946921"/>
                    <a:pt x="0" y="921576"/>
                  </a:cubicBezTo>
                  <a:lnTo>
                    <a:pt x="0" y="45891"/>
                  </a:lnTo>
                  <a:cubicBezTo>
                    <a:pt x="0" y="20546"/>
                    <a:pt x="20546" y="0"/>
                    <a:pt x="45891" y="0"/>
                  </a:cubicBezTo>
                  <a:lnTo>
                    <a:pt x="372588" y="0"/>
                  </a:lnTo>
                  <a:cubicBezTo>
                    <a:pt x="397933" y="0"/>
                    <a:pt x="418479" y="20546"/>
                    <a:pt x="418479" y="45891"/>
                  </a:cubicBezTo>
                  <a:lnTo>
                    <a:pt x="418479" y="921576"/>
                  </a:lnTo>
                  <a:cubicBezTo>
                    <a:pt x="418479" y="946921"/>
                    <a:pt x="397933" y="967467"/>
                    <a:pt x="372588" y="967467"/>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2" name="Google Shape;212;p22"/>
            <p:cNvSpPr/>
            <p:nvPr/>
          </p:nvSpPr>
          <p:spPr>
            <a:xfrm>
              <a:off x="12947260" y="2902538"/>
              <a:ext cx="1026751" cy="1124389"/>
            </a:xfrm>
            <a:custGeom>
              <a:rect b="b" l="l" r="r" t="t"/>
              <a:pathLst>
                <a:path extrusionOk="0" h="1124389" w="1026751">
                  <a:moveTo>
                    <a:pt x="1011455" y="1124390"/>
                  </a:moveTo>
                  <a:lnTo>
                    <a:pt x="15297" y="1124390"/>
                  </a:lnTo>
                  <a:cubicBezTo>
                    <a:pt x="6849" y="1124390"/>
                    <a:pt x="0" y="1117540"/>
                    <a:pt x="0" y="1109093"/>
                  </a:cubicBezTo>
                  <a:lnTo>
                    <a:pt x="0" y="752524"/>
                  </a:lnTo>
                  <a:cubicBezTo>
                    <a:pt x="0" y="744076"/>
                    <a:pt x="6849" y="737227"/>
                    <a:pt x="15297" y="737227"/>
                  </a:cubicBezTo>
                  <a:cubicBezTo>
                    <a:pt x="23745" y="737227"/>
                    <a:pt x="30594" y="744076"/>
                    <a:pt x="30594" y="752524"/>
                  </a:cubicBezTo>
                  <a:lnTo>
                    <a:pt x="30594" y="1093796"/>
                  </a:lnTo>
                  <a:lnTo>
                    <a:pt x="996158" y="1093796"/>
                  </a:lnTo>
                  <a:lnTo>
                    <a:pt x="996158" y="30594"/>
                  </a:lnTo>
                  <a:lnTo>
                    <a:pt x="30594" y="30594"/>
                  </a:lnTo>
                  <a:lnTo>
                    <a:pt x="30594" y="371866"/>
                  </a:lnTo>
                  <a:cubicBezTo>
                    <a:pt x="30594" y="380314"/>
                    <a:pt x="23745" y="387163"/>
                    <a:pt x="15297" y="387163"/>
                  </a:cubicBezTo>
                  <a:cubicBezTo>
                    <a:pt x="6849" y="387163"/>
                    <a:pt x="0" y="380314"/>
                    <a:pt x="0" y="371866"/>
                  </a:cubicBezTo>
                  <a:lnTo>
                    <a:pt x="0" y="15297"/>
                  </a:lnTo>
                  <a:cubicBezTo>
                    <a:pt x="0" y="6849"/>
                    <a:pt x="6849" y="0"/>
                    <a:pt x="15297" y="0"/>
                  </a:cubicBezTo>
                  <a:lnTo>
                    <a:pt x="1011455" y="0"/>
                  </a:lnTo>
                  <a:cubicBezTo>
                    <a:pt x="1019903" y="0"/>
                    <a:pt x="1026752" y="6849"/>
                    <a:pt x="1026752" y="15297"/>
                  </a:cubicBezTo>
                  <a:lnTo>
                    <a:pt x="1026752" y="1109093"/>
                  </a:lnTo>
                  <a:cubicBezTo>
                    <a:pt x="1026752" y="1117540"/>
                    <a:pt x="1019903" y="1124390"/>
                    <a:pt x="1011455" y="1124390"/>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3" name="Google Shape;213;p22"/>
            <p:cNvSpPr/>
            <p:nvPr/>
          </p:nvSpPr>
          <p:spPr>
            <a:xfrm>
              <a:off x="12849629" y="3449432"/>
              <a:ext cx="677435" cy="30594"/>
            </a:xfrm>
            <a:custGeom>
              <a:rect b="b" l="l" r="r" t="t"/>
              <a:pathLst>
                <a:path extrusionOk="0" h="30594" w="677435">
                  <a:moveTo>
                    <a:pt x="662138" y="30594"/>
                  </a:moveTo>
                  <a:lnTo>
                    <a:pt x="15297" y="30594"/>
                  </a:lnTo>
                  <a:cubicBezTo>
                    <a:pt x="6849" y="30594"/>
                    <a:pt x="0" y="23745"/>
                    <a:pt x="0" y="15297"/>
                  </a:cubicBezTo>
                  <a:cubicBezTo>
                    <a:pt x="0" y="6849"/>
                    <a:pt x="6849" y="0"/>
                    <a:pt x="15297" y="0"/>
                  </a:cubicBezTo>
                  <a:lnTo>
                    <a:pt x="662138" y="0"/>
                  </a:lnTo>
                  <a:cubicBezTo>
                    <a:pt x="670586" y="0"/>
                    <a:pt x="677435" y="6849"/>
                    <a:pt x="677435" y="15297"/>
                  </a:cubicBezTo>
                  <a:cubicBezTo>
                    <a:pt x="677435" y="23745"/>
                    <a:pt x="670586" y="30594"/>
                    <a:pt x="662138" y="3059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4" name="Google Shape;214;p22"/>
            <p:cNvSpPr/>
            <p:nvPr/>
          </p:nvSpPr>
          <p:spPr>
            <a:xfrm>
              <a:off x="13204517" y="3157479"/>
              <a:ext cx="322546" cy="614498"/>
            </a:xfrm>
            <a:custGeom>
              <a:rect b="b" l="l" r="r" t="t"/>
              <a:pathLst>
                <a:path extrusionOk="0" h="614498" w="322546">
                  <a:moveTo>
                    <a:pt x="15297" y="614499"/>
                  </a:moveTo>
                  <a:cubicBezTo>
                    <a:pt x="11383" y="614499"/>
                    <a:pt x="7469" y="613005"/>
                    <a:pt x="4482" y="610017"/>
                  </a:cubicBezTo>
                  <a:cubicBezTo>
                    <a:pt x="-1494" y="604042"/>
                    <a:pt x="-1494" y="594361"/>
                    <a:pt x="4482" y="588386"/>
                  </a:cubicBezTo>
                  <a:lnTo>
                    <a:pt x="285618" y="307249"/>
                  </a:lnTo>
                  <a:lnTo>
                    <a:pt x="4482" y="26113"/>
                  </a:lnTo>
                  <a:cubicBezTo>
                    <a:pt x="-1494" y="20137"/>
                    <a:pt x="-1494" y="10457"/>
                    <a:pt x="4482" y="4482"/>
                  </a:cubicBezTo>
                  <a:cubicBezTo>
                    <a:pt x="10457" y="-1494"/>
                    <a:pt x="20137" y="-1494"/>
                    <a:pt x="26113" y="4482"/>
                  </a:cubicBezTo>
                  <a:lnTo>
                    <a:pt x="318065" y="296434"/>
                  </a:lnTo>
                  <a:cubicBezTo>
                    <a:pt x="324040" y="302409"/>
                    <a:pt x="324040" y="312089"/>
                    <a:pt x="318065" y="318065"/>
                  </a:cubicBezTo>
                  <a:lnTo>
                    <a:pt x="26113" y="610017"/>
                  </a:lnTo>
                  <a:cubicBezTo>
                    <a:pt x="23125" y="613005"/>
                    <a:pt x="19211" y="614499"/>
                    <a:pt x="15297" y="614499"/>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215" name="Google Shape;215;p22"/>
          <p:cNvGrpSpPr/>
          <p:nvPr/>
        </p:nvGrpSpPr>
        <p:grpSpPr>
          <a:xfrm>
            <a:off x="1184734" y="2051408"/>
            <a:ext cx="564041" cy="545818"/>
            <a:chOff x="14329211" y="8061331"/>
            <a:chExt cx="1191720" cy="1196969"/>
          </a:xfrm>
        </p:grpSpPr>
        <p:sp>
          <p:nvSpPr>
            <p:cNvPr id="216" name="Google Shape;216;p22"/>
            <p:cNvSpPr/>
            <p:nvPr/>
          </p:nvSpPr>
          <p:spPr>
            <a:xfrm>
              <a:off x="14329211" y="8061331"/>
              <a:ext cx="1191720" cy="1196969"/>
            </a:xfrm>
            <a:custGeom>
              <a:rect b="b" l="l" r="r" t="t"/>
              <a:pathLst>
                <a:path extrusionOk="0" h="1196969" w="1191720">
                  <a:moveTo>
                    <a:pt x="1098645" y="1196969"/>
                  </a:moveTo>
                  <a:lnTo>
                    <a:pt x="93083" y="1196969"/>
                  </a:lnTo>
                  <a:cubicBezTo>
                    <a:pt x="41753" y="1196969"/>
                    <a:pt x="0" y="1155231"/>
                    <a:pt x="0" y="1103920"/>
                  </a:cubicBezTo>
                  <a:lnTo>
                    <a:pt x="0" y="93042"/>
                  </a:lnTo>
                  <a:cubicBezTo>
                    <a:pt x="0" y="41738"/>
                    <a:pt x="41753" y="0"/>
                    <a:pt x="93083" y="0"/>
                  </a:cubicBezTo>
                  <a:lnTo>
                    <a:pt x="1098645" y="0"/>
                  </a:lnTo>
                  <a:cubicBezTo>
                    <a:pt x="1149967" y="0"/>
                    <a:pt x="1191721" y="41738"/>
                    <a:pt x="1191721" y="93042"/>
                  </a:cubicBezTo>
                  <a:lnTo>
                    <a:pt x="1191721" y="1103920"/>
                  </a:lnTo>
                  <a:cubicBezTo>
                    <a:pt x="1191721" y="1155231"/>
                    <a:pt x="1149967" y="1196969"/>
                    <a:pt x="1098645" y="1196969"/>
                  </a:cubicBezTo>
                  <a:close/>
                  <a:moveTo>
                    <a:pt x="93083" y="29614"/>
                  </a:moveTo>
                  <a:cubicBezTo>
                    <a:pt x="58092" y="29614"/>
                    <a:pt x="29625" y="58071"/>
                    <a:pt x="29625" y="93042"/>
                  </a:cubicBezTo>
                  <a:lnTo>
                    <a:pt x="29625" y="1103920"/>
                  </a:lnTo>
                  <a:cubicBezTo>
                    <a:pt x="29625" y="1138898"/>
                    <a:pt x="58092" y="1167355"/>
                    <a:pt x="93083" y="1167355"/>
                  </a:cubicBezTo>
                  <a:lnTo>
                    <a:pt x="1098645" y="1167355"/>
                  </a:lnTo>
                  <a:cubicBezTo>
                    <a:pt x="1133629" y="1167355"/>
                    <a:pt x="1162096" y="1138898"/>
                    <a:pt x="1162096" y="1103920"/>
                  </a:cubicBezTo>
                  <a:lnTo>
                    <a:pt x="1162096" y="93042"/>
                  </a:lnTo>
                  <a:cubicBezTo>
                    <a:pt x="1162096" y="58071"/>
                    <a:pt x="1133629" y="29614"/>
                    <a:pt x="1098645" y="29614"/>
                  </a:cubicBezTo>
                  <a:lnTo>
                    <a:pt x="93083" y="29614"/>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7" name="Google Shape;217;p22"/>
            <p:cNvSpPr/>
            <p:nvPr/>
          </p:nvSpPr>
          <p:spPr>
            <a:xfrm>
              <a:off x="14561713" y="8767181"/>
              <a:ext cx="173463" cy="233061"/>
            </a:xfrm>
            <a:custGeom>
              <a:rect b="b" l="l" r="r" t="t"/>
              <a:pathLst>
                <a:path extrusionOk="0" h="233061" w="173463">
                  <a:moveTo>
                    <a:pt x="0" y="0"/>
                  </a:moveTo>
                  <a:lnTo>
                    <a:pt x="173463" y="0"/>
                  </a:lnTo>
                  <a:lnTo>
                    <a:pt x="173463" y="233062"/>
                  </a:lnTo>
                  <a:lnTo>
                    <a:pt x="0" y="233062"/>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8" name="Google Shape;218;p22"/>
            <p:cNvSpPr/>
            <p:nvPr/>
          </p:nvSpPr>
          <p:spPr>
            <a:xfrm rot="10800000">
              <a:off x="15122178" y="8268818"/>
              <a:ext cx="173463" cy="731424"/>
            </a:xfrm>
            <a:custGeom>
              <a:rect b="b" l="l" r="r" t="t"/>
              <a:pathLst>
                <a:path extrusionOk="0" h="731424" w="173463">
                  <a:moveTo>
                    <a:pt x="0" y="0"/>
                  </a:moveTo>
                  <a:lnTo>
                    <a:pt x="173463" y="0"/>
                  </a:lnTo>
                  <a:lnTo>
                    <a:pt x="173463" y="731425"/>
                  </a:lnTo>
                  <a:lnTo>
                    <a:pt x="0" y="731425"/>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19" name="Google Shape;219;p22"/>
            <p:cNvSpPr/>
            <p:nvPr/>
          </p:nvSpPr>
          <p:spPr>
            <a:xfrm>
              <a:off x="14841947" y="8525608"/>
              <a:ext cx="173463" cy="474634"/>
            </a:xfrm>
            <a:custGeom>
              <a:rect b="b" l="l" r="r" t="t"/>
              <a:pathLst>
                <a:path extrusionOk="0" h="474634" w="173463">
                  <a:moveTo>
                    <a:pt x="0" y="0"/>
                  </a:moveTo>
                  <a:lnTo>
                    <a:pt x="173463" y="0"/>
                  </a:lnTo>
                  <a:lnTo>
                    <a:pt x="173463" y="474634"/>
                  </a:lnTo>
                  <a:lnTo>
                    <a:pt x="0" y="474634"/>
                  </a:ln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0" name="Google Shape;220;p22"/>
            <p:cNvSpPr/>
            <p:nvPr/>
          </p:nvSpPr>
          <p:spPr>
            <a:xfrm>
              <a:off x="14470889" y="8985436"/>
              <a:ext cx="908371" cy="29613"/>
            </a:xfrm>
            <a:custGeom>
              <a:rect b="b" l="l" r="r" t="t"/>
              <a:pathLst>
                <a:path extrusionOk="0" h="29613" w="908371">
                  <a:moveTo>
                    <a:pt x="893559" y="29614"/>
                  </a:moveTo>
                  <a:lnTo>
                    <a:pt x="14812" y="29614"/>
                  </a:lnTo>
                  <a:cubicBezTo>
                    <a:pt x="6632" y="29614"/>
                    <a:pt x="0" y="22984"/>
                    <a:pt x="0" y="14807"/>
                  </a:cubicBezTo>
                  <a:cubicBezTo>
                    <a:pt x="0" y="6630"/>
                    <a:pt x="6632" y="0"/>
                    <a:pt x="14812" y="0"/>
                  </a:cubicBezTo>
                  <a:lnTo>
                    <a:pt x="893559" y="0"/>
                  </a:lnTo>
                  <a:cubicBezTo>
                    <a:pt x="901739" y="0"/>
                    <a:pt x="908371" y="6630"/>
                    <a:pt x="908371" y="14807"/>
                  </a:cubicBezTo>
                  <a:cubicBezTo>
                    <a:pt x="908371" y="22984"/>
                    <a:pt x="901739" y="29614"/>
                    <a:pt x="893559" y="2961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grpSp>
        <p:nvGrpSpPr>
          <p:cNvPr id="221" name="Google Shape;221;p22"/>
          <p:cNvGrpSpPr/>
          <p:nvPr/>
        </p:nvGrpSpPr>
        <p:grpSpPr>
          <a:xfrm>
            <a:off x="1259937" y="3455901"/>
            <a:ext cx="413592" cy="545817"/>
            <a:chOff x="11466894" y="6194425"/>
            <a:chExt cx="873847" cy="1196968"/>
          </a:xfrm>
        </p:grpSpPr>
        <p:sp>
          <p:nvSpPr>
            <p:cNvPr id="222" name="Google Shape;222;p22"/>
            <p:cNvSpPr/>
            <p:nvPr/>
          </p:nvSpPr>
          <p:spPr>
            <a:xfrm>
              <a:off x="11466894" y="6194425"/>
              <a:ext cx="725307" cy="724405"/>
            </a:xfrm>
            <a:custGeom>
              <a:rect b="b" l="l" r="r" t="t"/>
              <a:pathLst>
                <a:path extrusionOk="0" h="724405" w="725307">
                  <a:moveTo>
                    <a:pt x="725307" y="362203"/>
                  </a:moveTo>
                  <a:cubicBezTo>
                    <a:pt x="725307" y="562242"/>
                    <a:pt x="562942" y="724406"/>
                    <a:pt x="362654" y="724406"/>
                  </a:cubicBezTo>
                  <a:cubicBezTo>
                    <a:pt x="162366" y="724406"/>
                    <a:pt x="0" y="562242"/>
                    <a:pt x="0" y="362203"/>
                  </a:cubicBezTo>
                  <a:cubicBezTo>
                    <a:pt x="0" y="162164"/>
                    <a:pt x="162366" y="0"/>
                    <a:pt x="362654" y="0"/>
                  </a:cubicBezTo>
                  <a:cubicBezTo>
                    <a:pt x="562942" y="0"/>
                    <a:pt x="725307" y="162164"/>
                    <a:pt x="725307" y="362203"/>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3" name="Google Shape;223;p22"/>
            <p:cNvSpPr/>
            <p:nvPr/>
          </p:nvSpPr>
          <p:spPr>
            <a:xfrm>
              <a:off x="11480271" y="6204520"/>
              <a:ext cx="860470" cy="1114920"/>
            </a:xfrm>
            <a:custGeom>
              <a:rect b="b" l="l" r="r" t="t"/>
              <a:pathLst>
                <a:path extrusionOk="0" h="1114920" w="860470">
                  <a:moveTo>
                    <a:pt x="634217" y="1114921"/>
                  </a:moveTo>
                  <a:lnTo>
                    <a:pt x="226231" y="1114921"/>
                  </a:lnTo>
                  <a:cubicBezTo>
                    <a:pt x="219302" y="1114921"/>
                    <a:pt x="213684" y="1109310"/>
                    <a:pt x="213684" y="1102389"/>
                  </a:cubicBezTo>
                  <a:lnTo>
                    <a:pt x="213684" y="869735"/>
                  </a:lnTo>
                  <a:cubicBezTo>
                    <a:pt x="213684" y="829632"/>
                    <a:pt x="195120" y="791896"/>
                    <a:pt x="162754" y="766209"/>
                  </a:cubicBezTo>
                  <a:cubicBezTo>
                    <a:pt x="46643" y="674058"/>
                    <a:pt x="-13274" y="530691"/>
                    <a:pt x="2483" y="382699"/>
                  </a:cubicBezTo>
                  <a:cubicBezTo>
                    <a:pt x="24147" y="179281"/>
                    <a:pt x="194888" y="15220"/>
                    <a:pt x="399649" y="1073"/>
                  </a:cubicBezTo>
                  <a:cubicBezTo>
                    <a:pt x="520404" y="-7280"/>
                    <a:pt x="635577" y="33356"/>
                    <a:pt x="723701" y="115497"/>
                  </a:cubicBezTo>
                  <a:cubicBezTo>
                    <a:pt x="810618" y="196505"/>
                    <a:pt x="860470" y="311040"/>
                    <a:pt x="860470" y="429723"/>
                  </a:cubicBezTo>
                  <a:cubicBezTo>
                    <a:pt x="860470" y="561683"/>
                    <a:pt x="800981" y="684454"/>
                    <a:pt x="697265" y="766552"/>
                  </a:cubicBezTo>
                  <a:cubicBezTo>
                    <a:pt x="665168" y="791957"/>
                    <a:pt x="646764" y="829558"/>
                    <a:pt x="646764" y="869711"/>
                  </a:cubicBezTo>
                  <a:lnTo>
                    <a:pt x="646764" y="1102389"/>
                  </a:lnTo>
                  <a:cubicBezTo>
                    <a:pt x="646764" y="1109310"/>
                    <a:pt x="641146" y="1114921"/>
                    <a:pt x="634217" y="1114921"/>
                  </a:cubicBezTo>
                  <a:close/>
                  <a:moveTo>
                    <a:pt x="238778" y="1089858"/>
                  </a:moveTo>
                  <a:lnTo>
                    <a:pt x="621669" y="1089858"/>
                  </a:lnTo>
                  <a:lnTo>
                    <a:pt x="621669" y="869711"/>
                  </a:lnTo>
                  <a:cubicBezTo>
                    <a:pt x="621669" y="821861"/>
                    <a:pt x="643541" y="777101"/>
                    <a:pt x="681679" y="746910"/>
                  </a:cubicBezTo>
                  <a:cubicBezTo>
                    <a:pt x="779355" y="669591"/>
                    <a:pt x="835376" y="553980"/>
                    <a:pt x="835376" y="429723"/>
                  </a:cubicBezTo>
                  <a:cubicBezTo>
                    <a:pt x="835376" y="317960"/>
                    <a:pt x="788434" y="210108"/>
                    <a:pt x="706577" y="133817"/>
                  </a:cubicBezTo>
                  <a:cubicBezTo>
                    <a:pt x="623605" y="56486"/>
                    <a:pt x="515312" y="18267"/>
                    <a:pt x="401377" y="26075"/>
                  </a:cubicBezTo>
                  <a:cubicBezTo>
                    <a:pt x="208587" y="39396"/>
                    <a:pt x="47832" y="193850"/>
                    <a:pt x="27443" y="385354"/>
                  </a:cubicBezTo>
                  <a:cubicBezTo>
                    <a:pt x="12598" y="524762"/>
                    <a:pt x="69018" y="659801"/>
                    <a:pt x="178364" y="746592"/>
                  </a:cubicBezTo>
                  <a:cubicBezTo>
                    <a:pt x="216759" y="777058"/>
                    <a:pt x="238778" y="821940"/>
                    <a:pt x="238778" y="869735"/>
                  </a:cubicBezTo>
                  <a:lnTo>
                    <a:pt x="238778" y="1089858"/>
                  </a:ln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4" name="Google Shape;224;p22"/>
            <p:cNvSpPr/>
            <p:nvPr/>
          </p:nvSpPr>
          <p:spPr>
            <a:xfrm>
              <a:off x="11748561" y="7294378"/>
              <a:ext cx="317765" cy="97015"/>
            </a:xfrm>
            <a:custGeom>
              <a:rect b="b" l="l" r="r" t="t"/>
              <a:pathLst>
                <a:path extrusionOk="0" h="97015" w="317765">
                  <a:moveTo>
                    <a:pt x="158880" y="97016"/>
                  </a:moveTo>
                  <a:cubicBezTo>
                    <a:pt x="69788" y="97016"/>
                    <a:pt x="0" y="59904"/>
                    <a:pt x="0" y="12532"/>
                  </a:cubicBezTo>
                  <a:cubicBezTo>
                    <a:pt x="0" y="5611"/>
                    <a:pt x="5618" y="0"/>
                    <a:pt x="12547" y="0"/>
                  </a:cubicBezTo>
                  <a:cubicBezTo>
                    <a:pt x="19476" y="0"/>
                    <a:pt x="25094" y="5611"/>
                    <a:pt x="25094" y="12532"/>
                  </a:cubicBezTo>
                  <a:cubicBezTo>
                    <a:pt x="25094" y="40636"/>
                    <a:pt x="80037" y="71953"/>
                    <a:pt x="158880" y="71953"/>
                  </a:cubicBezTo>
                  <a:cubicBezTo>
                    <a:pt x="237722" y="71953"/>
                    <a:pt x="292672" y="40636"/>
                    <a:pt x="292672" y="12532"/>
                  </a:cubicBezTo>
                  <a:cubicBezTo>
                    <a:pt x="292672" y="5611"/>
                    <a:pt x="298290" y="0"/>
                    <a:pt x="305219" y="0"/>
                  </a:cubicBezTo>
                  <a:cubicBezTo>
                    <a:pt x="312148" y="0"/>
                    <a:pt x="317766" y="5611"/>
                    <a:pt x="317766" y="12532"/>
                  </a:cubicBezTo>
                  <a:cubicBezTo>
                    <a:pt x="317766" y="59904"/>
                    <a:pt x="247972" y="97016"/>
                    <a:pt x="158880" y="97016"/>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5" name="Google Shape;225;p22"/>
            <p:cNvSpPr/>
            <p:nvPr/>
          </p:nvSpPr>
          <p:spPr>
            <a:xfrm>
              <a:off x="11645390" y="7026774"/>
              <a:ext cx="530215" cy="60012"/>
            </a:xfrm>
            <a:custGeom>
              <a:rect b="b" l="l" r="r" t="t"/>
              <a:pathLst>
                <a:path extrusionOk="0" h="60012" w="530215">
                  <a:moveTo>
                    <a:pt x="12535" y="60013"/>
                  </a:moveTo>
                  <a:cubicBezTo>
                    <a:pt x="5998" y="60013"/>
                    <a:pt x="490" y="54959"/>
                    <a:pt x="30" y="48350"/>
                  </a:cubicBezTo>
                  <a:cubicBezTo>
                    <a:pt x="-447" y="41442"/>
                    <a:pt x="4766" y="35458"/>
                    <a:pt x="11677" y="34980"/>
                  </a:cubicBezTo>
                  <a:lnTo>
                    <a:pt x="516799" y="23"/>
                  </a:lnTo>
                  <a:cubicBezTo>
                    <a:pt x="523912" y="-387"/>
                    <a:pt x="529708" y="4759"/>
                    <a:pt x="530185" y="11655"/>
                  </a:cubicBezTo>
                  <a:cubicBezTo>
                    <a:pt x="530663" y="18563"/>
                    <a:pt x="525450" y="24548"/>
                    <a:pt x="518539" y="25025"/>
                  </a:cubicBezTo>
                  <a:lnTo>
                    <a:pt x="13417" y="59982"/>
                  </a:lnTo>
                  <a:cubicBezTo>
                    <a:pt x="13117" y="60001"/>
                    <a:pt x="12823" y="60013"/>
                    <a:pt x="12535" y="60013"/>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6" name="Google Shape;226;p22"/>
            <p:cNvSpPr/>
            <p:nvPr/>
          </p:nvSpPr>
          <p:spPr>
            <a:xfrm>
              <a:off x="11645390" y="7106931"/>
              <a:ext cx="530215" cy="60008"/>
            </a:xfrm>
            <a:custGeom>
              <a:rect b="b" l="l" r="r" t="t"/>
              <a:pathLst>
                <a:path extrusionOk="0" h="60008" w="530215">
                  <a:moveTo>
                    <a:pt x="12535" y="60008"/>
                  </a:moveTo>
                  <a:cubicBezTo>
                    <a:pt x="5998" y="60008"/>
                    <a:pt x="490" y="54954"/>
                    <a:pt x="30" y="48345"/>
                  </a:cubicBezTo>
                  <a:cubicBezTo>
                    <a:pt x="-447" y="41437"/>
                    <a:pt x="4766" y="35453"/>
                    <a:pt x="11677" y="34975"/>
                  </a:cubicBezTo>
                  <a:lnTo>
                    <a:pt x="516799" y="18"/>
                  </a:lnTo>
                  <a:cubicBezTo>
                    <a:pt x="523912" y="-343"/>
                    <a:pt x="529708" y="4748"/>
                    <a:pt x="530185" y="11650"/>
                  </a:cubicBezTo>
                  <a:cubicBezTo>
                    <a:pt x="530663" y="18558"/>
                    <a:pt x="525450" y="24543"/>
                    <a:pt x="518539" y="25020"/>
                  </a:cubicBezTo>
                  <a:lnTo>
                    <a:pt x="13417" y="59977"/>
                  </a:lnTo>
                  <a:cubicBezTo>
                    <a:pt x="13117" y="59996"/>
                    <a:pt x="12823" y="60008"/>
                    <a:pt x="12535" y="60008"/>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27" name="Google Shape;227;p22"/>
            <p:cNvSpPr/>
            <p:nvPr/>
          </p:nvSpPr>
          <p:spPr>
            <a:xfrm>
              <a:off x="11645390" y="7187072"/>
              <a:ext cx="530215" cy="60024"/>
            </a:xfrm>
            <a:custGeom>
              <a:rect b="b" l="l" r="r" t="t"/>
              <a:pathLst>
                <a:path extrusionOk="0" h="60024" w="530215">
                  <a:moveTo>
                    <a:pt x="12535" y="60024"/>
                  </a:moveTo>
                  <a:cubicBezTo>
                    <a:pt x="5998" y="60024"/>
                    <a:pt x="490" y="54970"/>
                    <a:pt x="30" y="48362"/>
                  </a:cubicBezTo>
                  <a:cubicBezTo>
                    <a:pt x="-447" y="41453"/>
                    <a:pt x="4766" y="35469"/>
                    <a:pt x="11677" y="34992"/>
                  </a:cubicBezTo>
                  <a:lnTo>
                    <a:pt x="516799" y="28"/>
                  </a:lnTo>
                  <a:cubicBezTo>
                    <a:pt x="523912" y="-431"/>
                    <a:pt x="529708" y="4764"/>
                    <a:pt x="530185" y="11660"/>
                  </a:cubicBezTo>
                  <a:cubicBezTo>
                    <a:pt x="530663" y="18569"/>
                    <a:pt x="525450" y="24553"/>
                    <a:pt x="518539" y="25030"/>
                  </a:cubicBezTo>
                  <a:lnTo>
                    <a:pt x="13417" y="59994"/>
                  </a:lnTo>
                  <a:cubicBezTo>
                    <a:pt x="13117" y="60012"/>
                    <a:pt x="12823" y="60024"/>
                    <a:pt x="12535" y="6002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1" name="Shape 231"/>
        <p:cNvGrpSpPr/>
        <p:nvPr/>
      </p:nvGrpSpPr>
      <p:grpSpPr>
        <a:xfrm>
          <a:off x="0" y="0"/>
          <a:ext cx="0" cy="0"/>
          <a:chOff x="0" y="0"/>
          <a:chExt cx="0" cy="0"/>
        </a:xfrm>
      </p:grpSpPr>
      <p:sp>
        <p:nvSpPr>
          <p:cNvPr id="232" name="Google Shape;232;p23"/>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we thought...</a:t>
            </a:r>
            <a:endParaRPr/>
          </a:p>
        </p:txBody>
      </p:sp>
      <p:sp>
        <p:nvSpPr>
          <p:cNvPr id="233" name="Google Shape;233;p23"/>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34" name="Google Shape;234;p23"/>
          <p:cNvSpPr txBox="1"/>
          <p:nvPr>
            <p:ph idx="1" type="body"/>
          </p:nvPr>
        </p:nvSpPr>
        <p:spPr>
          <a:xfrm>
            <a:off x="476975" y="15816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Clr>
                <a:srgbClr val="000000"/>
              </a:buClr>
              <a:buFont typeface="Arial"/>
              <a:buNone/>
            </a:pPr>
            <a:r>
              <a:rPr lang="en" sz="1800">
                <a:latin typeface="Barlow Medium"/>
                <a:ea typeface="Barlow Medium"/>
                <a:cs typeface="Barlow Medium"/>
                <a:sym typeface="Barlow Medium"/>
              </a:rPr>
              <a:t>Mostly entry to mid-level professionals between the ages of 20 and 40 were more likely have quit a job during the pandemic for the following reasons:</a:t>
            </a:r>
            <a:endParaRPr sz="1800">
              <a:latin typeface="Barlow Medium"/>
              <a:ea typeface="Barlow Medium"/>
              <a:cs typeface="Barlow Medium"/>
              <a:sym typeface="Barlow Medium"/>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Bad management and leadership</a:t>
            </a:r>
            <a:endParaRPr sz="1800">
              <a:latin typeface="Barlow Medium"/>
              <a:ea typeface="Barlow Medium"/>
              <a:cs typeface="Barlow Medium"/>
              <a:sym typeface="Barlow Medium"/>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Not feeling recognized at their job (both monetary and not)</a:t>
            </a:r>
            <a:endParaRPr sz="1800">
              <a:latin typeface="Barlow Medium"/>
              <a:ea typeface="Barlow Medium"/>
              <a:cs typeface="Barlow Medium"/>
              <a:sym typeface="Barlow Medium"/>
            </a:endParaRPr>
          </a:p>
          <a:p>
            <a:pPr indent="-342900" lvl="0" marL="457200" rtl="0" algn="l">
              <a:lnSpc>
                <a:spcPct val="140012"/>
              </a:lnSpc>
              <a:spcBef>
                <a:spcPts val="0"/>
              </a:spcBef>
              <a:spcAft>
                <a:spcPts val="0"/>
              </a:spcAft>
              <a:buSzPts val="1800"/>
              <a:buFont typeface="Barlow Medium"/>
              <a:buChar char="•"/>
            </a:pPr>
            <a:r>
              <a:rPr lang="en" sz="1800">
                <a:latin typeface="Barlow Medium"/>
                <a:ea typeface="Barlow Medium"/>
                <a:cs typeface="Barlow Medium"/>
                <a:sym typeface="Barlow Medium"/>
              </a:rPr>
              <a:t>Not satisfied with their office’s work accommodations</a:t>
            </a:r>
            <a:endParaRPr sz="1800">
              <a:latin typeface="Barlow Medium"/>
              <a:ea typeface="Barlow Medium"/>
              <a:cs typeface="Barlow Medium"/>
              <a:sym typeface="Barlow Medium"/>
            </a:endParaRPr>
          </a:p>
        </p:txBody>
      </p:sp>
      <p:sp>
        <p:nvSpPr>
          <p:cNvPr id="235" name="Google Shape;235;p23"/>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36" name="Google Shape;236;p23"/>
          <p:cNvGrpSpPr/>
          <p:nvPr/>
        </p:nvGrpSpPr>
        <p:grpSpPr>
          <a:xfrm>
            <a:off x="7965778" y="514405"/>
            <a:ext cx="841947" cy="717922"/>
            <a:chOff x="12849629" y="2902538"/>
            <a:chExt cx="1196968" cy="1124389"/>
          </a:xfrm>
        </p:grpSpPr>
        <p:sp>
          <p:nvSpPr>
            <p:cNvPr id="237" name="Google Shape;237;p23"/>
            <p:cNvSpPr/>
            <p:nvPr/>
          </p:nvSpPr>
          <p:spPr>
            <a:xfrm>
              <a:off x="13628119" y="2980998"/>
              <a:ext cx="418478" cy="967467"/>
            </a:xfrm>
            <a:custGeom>
              <a:rect b="b" l="l" r="r" t="t"/>
              <a:pathLst>
                <a:path extrusionOk="0" h="967467" w="418478">
                  <a:moveTo>
                    <a:pt x="372588" y="967467"/>
                  </a:moveTo>
                  <a:lnTo>
                    <a:pt x="45891" y="967467"/>
                  </a:lnTo>
                  <a:cubicBezTo>
                    <a:pt x="20546" y="967467"/>
                    <a:pt x="0" y="946921"/>
                    <a:pt x="0" y="921576"/>
                  </a:cubicBezTo>
                  <a:lnTo>
                    <a:pt x="0" y="45891"/>
                  </a:lnTo>
                  <a:cubicBezTo>
                    <a:pt x="0" y="20546"/>
                    <a:pt x="20546" y="0"/>
                    <a:pt x="45891" y="0"/>
                  </a:cubicBezTo>
                  <a:lnTo>
                    <a:pt x="372588" y="0"/>
                  </a:lnTo>
                  <a:cubicBezTo>
                    <a:pt x="397933" y="0"/>
                    <a:pt x="418479" y="20546"/>
                    <a:pt x="418479" y="45891"/>
                  </a:cubicBezTo>
                  <a:lnTo>
                    <a:pt x="418479" y="921576"/>
                  </a:lnTo>
                  <a:cubicBezTo>
                    <a:pt x="418479" y="946921"/>
                    <a:pt x="397933" y="967467"/>
                    <a:pt x="372588" y="967467"/>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38" name="Google Shape;238;p23"/>
            <p:cNvSpPr/>
            <p:nvPr/>
          </p:nvSpPr>
          <p:spPr>
            <a:xfrm>
              <a:off x="12947260" y="2902538"/>
              <a:ext cx="1026751" cy="1124389"/>
            </a:xfrm>
            <a:custGeom>
              <a:rect b="b" l="l" r="r" t="t"/>
              <a:pathLst>
                <a:path extrusionOk="0" h="1124389" w="1026751">
                  <a:moveTo>
                    <a:pt x="1011455" y="1124390"/>
                  </a:moveTo>
                  <a:lnTo>
                    <a:pt x="15297" y="1124390"/>
                  </a:lnTo>
                  <a:cubicBezTo>
                    <a:pt x="6849" y="1124390"/>
                    <a:pt x="0" y="1117540"/>
                    <a:pt x="0" y="1109093"/>
                  </a:cubicBezTo>
                  <a:lnTo>
                    <a:pt x="0" y="752524"/>
                  </a:lnTo>
                  <a:cubicBezTo>
                    <a:pt x="0" y="744076"/>
                    <a:pt x="6849" y="737227"/>
                    <a:pt x="15297" y="737227"/>
                  </a:cubicBezTo>
                  <a:cubicBezTo>
                    <a:pt x="23745" y="737227"/>
                    <a:pt x="30594" y="744076"/>
                    <a:pt x="30594" y="752524"/>
                  </a:cubicBezTo>
                  <a:lnTo>
                    <a:pt x="30594" y="1093796"/>
                  </a:lnTo>
                  <a:lnTo>
                    <a:pt x="996158" y="1093796"/>
                  </a:lnTo>
                  <a:lnTo>
                    <a:pt x="996158" y="30594"/>
                  </a:lnTo>
                  <a:lnTo>
                    <a:pt x="30594" y="30594"/>
                  </a:lnTo>
                  <a:lnTo>
                    <a:pt x="30594" y="371866"/>
                  </a:lnTo>
                  <a:cubicBezTo>
                    <a:pt x="30594" y="380314"/>
                    <a:pt x="23745" y="387163"/>
                    <a:pt x="15297" y="387163"/>
                  </a:cubicBezTo>
                  <a:cubicBezTo>
                    <a:pt x="6849" y="387163"/>
                    <a:pt x="0" y="380314"/>
                    <a:pt x="0" y="371866"/>
                  </a:cubicBezTo>
                  <a:lnTo>
                    <a:pt x="0" y="15297"/>
                  </a:lnTo>
                  <a:cubicBezTo>
                    <a:pt x="0" y="6849"/>
                    <a:pt x="6849" y="0"/>
                    <a:pt x="15297" y="0"/>
                  </a:cubicBezTo>
                  <a:lnTo>
                    <a:pt x="1011455" y="0"/>
                  </a:lnTo>
                  <a:cubicBezTo>
                    <a:pt x="1019903" y="0"/>
                    <a:pt x="1026752" y="6849"/>
                    <a:pt x="1026752" y="15297"/>
                  </a:cubicBezTo>
                  <a:lnTo>
                    <a:pt x="1026752" y="1109093"/>
                  </a:lnTo>
                  <a:cubicBezTo>
                    <a:pt x="1026752" y="1117540"/>
                    <a:pt x="1019903" y="1124390"/>
                    <a:pt x="1011455" y="1124390"/>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39" name="Google Shape;239;p23"/>
            <p:cNvSpPr/>
            <p:nvPr/>
          </p:nvSpPr>
          <p:spPr>
            <a:xfrm>
              <a:off x="12849629" y="3449432"/>
              <a:ext cx="677435" cy="30594"/>
            </a:xfrm>
            <a:custGeom>
              <a:rect b="b" l="l" r="r" t="t"/>
              <a:pathLst>
                <a:path extrusionOk="0" h="30594" w="677435">
                  <a:moveTo>
                    <a:pt x="662138" y="30594"/>
                  </a:moveTo>
                  <a:lnTo>
                    <a:pt x="15297" y="30594"/>
                  </a:lnTo>
                  <a:cubicBezTo>
                    <a:pt x="6849" y="30594"/>
                    <a:pt x="0" y="23745"/>
                    <a:pt x="0" y="15297"/>
                  </a:cubicBezTo>
                  <a:cubicBezTo>
                    <a:pt x="0" y="6849"/>
                    <a:pt x="6849" y="0"/>
                    <a:pt x="15297" y="0"/>
                  </a:cubicBezTo>
                  <a:lnTo>
                    <a:pt x="662138" y="0"/>
                  </a:lnTo>
                  <a:cubicBezTo>
                    <a:pt x="670586" y="0"/>
                    <a:pt x="677435" y="6849"/>
                    <a:pt x="677435" y="15297"/>
                  </a:cubicBezTo>
                  <a:cubicBezTo>
                    <a:pt x="677435" y="23745"/>
                    <a:pt x="670586" y="30594"/>
                    <a:pt x="662138" y="3059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40" name="Google Shape;240;p23"/>
            <p:cNvSpPr/>
            <p:nvPr/>
          </p:nvSpPr>
          <p:spPr>
            <a:xfrm>
              <a:off x="13204517" y="3157479"/>
              <a:ext cx="322546" cy="614498"/>
            </a:xfrm>
            <a:custGeom>
              <a:rect b="b" l="l" r="r" t="t"/>
              <a:pathLst>
                <a:path extrusionOk="0" h="614498" w="322546">
                  <a:moveTo>
                    <a:pt x="15297" y="614499"/>
                  </a:moveTo>
                  <a:cubicBezTo>
                    <a:pt x="11383" y="614499"/>
                    <a:pt x="7469" y="613005"/>
                    <a:pt x="4482" y="610017"/>
                  </a:cubicBezTo>
                  <a:cubicBezTo>
                    <a:pt x="-1494" y="604042"/>
                    <a:pt x="-1494" y="594361"/>
                    <a:pt x="4482" y="588386"/>
                  </a:cubicBezTo>
                  <a:lnTo>
                    <a:pt x="285618" y="307249"/>
                  </a:lnTo>
                  <a:lnTo>
                    <a:pt x="4482" y="26113"/>
                  </a:lnTo>
                  <a:cubicBezTo>
                    <a:pt x="-1494" y="20137"/>
                    <a:pt x="-1494" y="10457"/>
                    <a:pt x="4482" y="4482"/>
                  </a:cubicBezTo>
                  <a:cubicBezTo>
                    <a:pt x="10457" y="-1494"/>
                    <a:pt x="20137" y="-1494"/>
                    <a:pt x="26113" y="4482"/>
                  </a:cubicBezTo>
                  <a:lnTo>
                    <a:pt x="318065" y="296434"/>
                  </a:lnTo>
                  <a:cubicBezTo>
                    <a:pt x="324040" y="302409"/>
                    <a:pt x="324040" y="312089"/>
                    <a:pt x="318065" y="318065"/>
                  </a:cubicBezTo>
                  <a:lnTo>
                    <a:pt x="26113" y="610017"/>
                  </a:lnTo>
                  <a:cubicBezTo>
                    <a:pt x="23125" y="613005"/>
                    <a:pt x="19211" y="614499"/>
                    <a:pt x="15297" y="614499"/>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44" name="Shape 244"/>
        <p:cNvGrpSpPr/>
        <p:nvPr/>
      </p:nvGrpSpPr>
      <p:grpSpPr>
        <a:xfrm>
          <a:off x="0" y="0"/>
          <a:ext cx="0" cy="0"/>
          <a:chOff x="0" y="0"/>
          <a:chExt cx="0" cy="0"/>
        </a:xfrm>
      </p:grpSpPr>
      <p:sp>
        <p:nvSpPr>
          <p:cNvPr id="245" name="Google Shape;245;p24"/>
          <p:cNvSpPr txBox="1"/>
          <p:nvPr>
            <p:ph type="title"/>
          </p:nvPr>
        </p:nvSpPr>
        <p:spPr>
          <a:xfrm>
            <a:off x="516600" y="514350"/>
            <a:ext cx="6480000" cy="717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we learned...</a:t>
            </a:r>
            <a:endParaRPr/>
          </a:p>
        </p:txBody>
      </p:sp>
      <p:sp>
        <p:nvSpPr>
          <p:cNvPr id="246" name="Google Shape;246;p24"/>
          <p:cNvSpPr/>
          <p:nvPr/>
        </p:nvSpPr>
        <p:spPr>
          <a:xfrm>
            <a:off x="150" y="4493350"/>
            <a:ext cx="9144000" cy="650100"/>
          </a:xfrm>
          <a:prstGeom prst="rect">
            <a:avLst/>
          </a:prstGeom>
          <a:solidFill>
            <a:srgbClr val="EFBC49"/>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247" name="Google Shape;247;p24"/>
          <p:cNvSpPr txBox="1"/>
          <p:nvPr>
            <p:ph idx="12" type="sldNum"/>
          </p:nvPr>
        </p:nvSpPr>
        <p:spPr>
          <a:xfrm>
            <a:off x="8376075" y="4749850"/>
            <a:ext cx="548700" cy="1818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48" name="Google Shape;248;p24"/>
          <p:cNvGrpSpPr/>
          <p:nvPr/>
        </p:nvGrpSpPr>
        <p:grpSpPr>
          <a:xfrm>
            <a:off x="7965778" y="514405"/>
            <a:ext cx="841947" cy="717922"/>
            <a:chOff x="12849629" y="2902538"/>
            <a:chExt cx="1196968" cy="1124389"/>
          </a:xfrm>
        </p:grpSpPr>
        <p:sp>
          <p:nvSpPr>
            <p:cNvPr id="249" name="Google Shape;249;p24"/>
            <p:cNvSpPr/>
            <p:nvPr/>
          </p:nvSpPr>
          <p:spPr>
            <a:xfrm>
              <a:off x="13628119" y="2980998"/>
              <a:ext cx="418478" cy="967467"/>
            </a:xfrm>
            <a:custGeom>
              <a:rect b="b" l="l" r="r" t="t"/>
              <a:pathLst>
                <a:path extrusionOk="0" h="967467" w="418478">
                  <a:moveTo>
                    <a:pt x="372588" y="967467"/>
                  </a:moveTo>
                  <a:lnTo>
                    <a:pt x="45891" y="967467"/>
                  </a:lnTo>
                  <a:cubicBezTo>
                    <a:pt x="20546" y="967467"/>
                    <a:pt x="0" y="946921"/>
                    <a:pt x="0" y="921576"/>
                  </a:cubicBezTo>
                  <a:lnTo>
                    <a:pt x="0" y="45891"/>
                  </a:lnTo>
                  <a:cubicBezTo>
                    <a:pt x="0" y="20546"/>
                    <a:pt x="20546" y="0"/>
                    <a:pt x="45891" y="0"/>
                  </a:cubicBezTo>
                  <a:lnTo>
                    <a:pt x="372588" y="0"/>
                  </a:lnTo>
                  <a:cubicBezTo>
                    <a:pt x="397933" y="0"/>
                    <a:pt x="418479" y="20546"/>
                    <a:pt x="418479" y="45891"/>
                  </a:cubicBezTo>
                  <a:lnTo>
                    <a:pt x="418479" y="921576"/>
                  </a:lnTo>
                  <a:cubicBezTo>
                    <a:pt x="418479" y="946921"/>
                    <a:pt x="397933" y="967467"/>
                    <a:pt x="372588" y="967467"/>
                  </a:cubicBezTo>
                  <a:close/>
                </a:path>
              </a:pathLst>
            </a:custGeom>
            <a:solidFill>
              <a:srgbClr val="EFBC4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50" name="Google Shape;250;p24"/>
            <p:cNvSpPr/>
            <p:nvPr/>
          </p:nvSpPr>
          <p:spPr>
            <a:xfrm>
              <a:off x="12947260" y="2902538"/>
              <a:ext cx="1026751" cy="1124389"/>
            </a:xfrm>
            <a:custGeom>
              <a:rect b="b" l="l" r="r" t="t"/>
              <a:pathLst>
                <a:path extrusionOk="0" h="1124389" w="1026751">
                  <a:moveTo>
                    <a:pt x="1011455" y="1124390"/>
                  </a:moveTo>
                  <a:lnTo>
                    <a:pt x="15297" y="1124390"/>
                  </a:lnTo>
                  <a:cubicBezTo>
                    <a:pt x="6849" y="1124390"/>
                    <a:pt x="0" y="1117540"/>
                    <a:pt x="0" y="1109093"/>
                  </a:cubicBezTo>
                  <a:lnTo>
                    <a:pt x="0" y="752524"/>
                  </a:lnTo>
                  <a:cubicBezTo>
                    <a:pt x="0" y="744076"/>
                    <a:pt x="6849" y="737227"/>
                    <a:pt x="15297" y="737227"/>
                  </a:cubicBezTo>
                  <a:cubicBezTo>
                    <a:pt x="23745" y="737227"/>
                    <a:pt x="30594" y="744076"/>
                    <a:pt x="30594" y="752524"/>
                  </a:cubicBezTo>
                  <a:lnTo>
                    <a:pt x="30594" y="1093796"/>
                  </a:lnTo>
                  <a:lnTo>
                    <a:pt x="996158" y="1093796"/>
                  </a:lnTo>
                  <a:lnTo>
                    <a:pt x="996158" y="30594"/>
                  </a:lnTo>
                  <a:lnTo>
                    <a:pt x="30594" y="30594"/>
                  </a:lnTo>
                  <a:lnTo>
                    <a:pt x="30594" y="371866"/>
                  </a:lnTo>
                  <a:cubicBezTo>
                    <a:pt x="30594" y="380314"/>
                    <a:pt x="23745" y="387163"/>
                    <a:pt x="15297" y="387163"/>
                  </a:cubicBezTo>
                  <a:cubicBezTo>
                    <a:pt x="6849" y="387163"/>
                    <a:pt x="0" y="380314"/>
                    <a:pt x="0" y="371866"/>
                  </a:cubicBezTo>
                  <a:lnTo>
                    <a:pt x="0" y="15297"/>
                  </a:lnTo>
                  <a:cubicBezTo>
                    <a:pt x="0" y="6849"/>
                    <a:pt x="6849" y="0"/>
                    <a:pt x="15297" y="0"/>
                  </a:cubicBezTo>
                  <a:lnTo>
                    <a:pt x="1011455" y="0"/>
                  </a:lnTo>
                  <a:cubicBezTo>
                    <a:pt x="1019903" y="0"/>
                    <a:pt x="1026752" y="6849"/>
                    <a:pt x="1026752" y="15297"/>
                  </a:cubicBezTo>
                  <a:lnTo>
                    <a:pt x="1026752" y="1109093"/>
                  </a:lnTo>
                  <a:cubicBezTo>
                    <a:pt x="1026752" y="1117540"/>
                    <a:pt x="1019903" y="1124390"/>
                    <a:pt x="1011455" y="1124390"/>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51" name="Google Shape;251;p24"/>
            <p:cNvSpPr/>
            <p:nvPr/>
          </p:nvSpPr>
          <p:spPr>
            <a:xfrm>
              <a:off x="12849629" y="3449432"/>
              <a:ext cx="677435" cy="30594"/>
            </a:xfrm>
            <a:custGeom>
              <a:rect b="b" l="l" r="r" t="t"/>
              <a:pathLst>
                <a:path extrusionOk="0" h="30594" w="677435">
                  <a:moveTo>
                    <a:pt x="662138" y="30594"/>
                  </a:moveTo>
                  <a:lnTo>
                    <a:pt x="15297" y="30594"/>
                  </a:lnTo>
                  <a:cubicBezTo>
                    <a:pt x="6849" y="30594"/>
                    <a:pt x="0" y="23745"/>
                    <a:pt x="0" y="15297"/>
                  </a:cubicBezTo>
                  <a:cubicBezTo>
                    <a:pt x="0" y="6849"/>
                    <a:pt x="6849" y="0"/>
                    <a:pt x="15297" y="0"/>
                  </a:cubicBezTo>
                  <a:lnTo>
                    <a:pt x="662138" y="0"/>
                  </a:lnTo>
                  <a:cubicBezTo>
                    <a:pt x="670586" y="0"/>
                    <a:pt x="677435" y="6849"/>
                    <a:pt x="677435" y="15297"/>
                  </a:cubicBezTo>
                  <a:cubicBezTo>
                    <a:pt x="677435" y="23745"/>
                    <a:pt x="670586" y="30594"/>
                    <a:pt x="662138" y="30594"/>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sp>
          <p:nvSpPr>
            <p:cNvPr id="252" name="Google Shape;252;p24"/>
            <p:cNvSpPr/>
            <p:nvPr/>
          </p:nvSpPr>
          <p:spPr>
            <a:xfrm>
              <a:off x="13204517" y="3157479"/>
              <a:ext cx="322546" cy="614498"/>
            </a:xfrm>
            <a:custGeom>
              <a:rect b="b" l="l" r="r" t="t"/>
              <a:pathLst>
                <a:path extrusionOk="0" h="614498" w="322546">
                  <a:moveTo>
                    <a:pt x="15297" y="614499"/>
                  </a:moveTo>
                  <a:cubicBezTo>
                    <a:pt x="11383" y="614499"/>
                    <a:pt x="7469" y="613005"/>
                    <a:pt x="4482" y="610017"/>
                  </a:cubicBezTo>
                  <a:cubicBezTo>
                    <a:pt x="-1494" y="604042"/>
                    <a:pt x="-1494" y="594361"/>
                    <a:pt x="4482" y="588386"/>
                  </a:cubicBezTo>
                  <a:lnTo>
                    <a:pt x="285618" y="307249"/>
                  </a:lnTo>
                  <a:lnTo>
                    <a:pt x="4482" y="26113"/>
                  </a:lnTo>
                  <a:cubicBezTo>
                    <a:pt x="-1494" y="20137"/>
                    <a:pt x="-1494" y="10457"/>
                    <a:pt x="4482" y="4482"/>
                  </a:cubicBezTo>
                  <a:cubicBezTo>
                    <a:pt x="10457" y="-1494"/>
                    <a:pt x="20137" y="-1494"/>
                    <a:pt x="26113" y="4482"/>
                  </a:cubicBezTo>
                  <a:lnTo>
                    <a:pt x="318065" y="296434"/>
                  </a:lnTo>
                  <a:cubicBezTo>
                    <a:pt x="324040" y="302409"/>
                    <a:pt x="324040" y="312089"/>
                    <a:pt x="318065" y="318065"/>
                  </a:cubicBezTo>
                  <a:lnTo>
                    <a:pt x="26113" y="610017"/>
                  </a:lnTo>
                  <a:cubicBezTo>
                    <a:pt x="23125" y="613005"/>
                    <a:pt x="19211" y="614499"/>
                    <a:pt x="15297" y="614499"/>
                  </a:cubicBezTo>
                  <a:close/>
                </a:path>
              </a:pathLst>
            </a:custGeom>
            <a:solidFill>
              <a:srgbClr val="363739"/>
            </a:solidFill>
            <a:ln>
              <a:noFill/>
            </a:ln>
          </p:spPr>
          <p:txBody>
            <a:bodyPr anchorCtr="0" anchor="ctr" bIns="22850" lIns="45725" spcFirstLastPara="1" rIns="45725" wrap="square" tIns="22850">
              <a:noAutofit/>
            </a:bodyPr>
            <a:lstStyle/>
            <a:p>
              <a:pPr indent="0" lvl="0" marL="0" marR="0" rtl="0" algn="l">
                <a:spcBef>
                  <a:spcPts val="0"/>
                </a:spcBef>
                <a:spcAft>
                  <a:spcPts val="0"/>
                </a:spcAft>
                <a:buNone/>
              </a:pPr>
              <a:r>
                <a:t/>
              </a:r>
              <a:endParaRPr sz="900">
                <a:solidFill>
                  <a:srgbClr val="363739"/>
                </a:solidFill>
                <a:latin typeface="Calibri"/>
                <a:ea typeface="Calibri"/>
                <a:cs typeface="Calibri"/>
                <a:sym typeface="Calibri"/>
              </a:endParaRPr>
            </a:p>
          </p:txBody>
        </p:sp>
      </p:grpSp>
      <p:sp>
        <p:nvSpPr>
          <p:cNvPr id="253" name="Google Shape;253;p24"/>
          <p:cNvSpPr txBox="1"/>
          <p:nvPr>
            <p:ph idx="1" type="body"/>
          </p:nvPr>
        </p:nvSpPr>
        <p:spPr>
          <a:xfrm>
            <a:off x="476975" y="1505425"/>
            <a:ext cx="7859100" cy="1330200"/>
          </a:xfrm>
          <a:prstGeom prst="rect">
            <a:avLst/>
          </a:prstGeom>
        </p:spPr>
        <p:txBody>
          <a:bodyPr anchorCtr="0" anchor="t" bIns="0" lIns="0" spcFirstLastPara="1" rIns="0" wrap="square" tIns="0">
            <a:noAutofit/>
          </a:bodyPr>
          <a:lstStyle/>
          <a:p>
            <a:pPr indent="0" lvl="0" marL="0" rtl="0" algn="l">
              <a:lnSpc>
                <a:spcPct val="140012"/>
              </a:lnSpc>
              <a:spcBef>
                <a:spcPts val="0"/>
              </a:spcBef>
              <a:spcAft>
                <a:spcPts val="0"/>
              </a:spcAft>
              <a:buClr>
                <a:srgbClr val="000000"/>
              </a:buClr>
              <a:buFont typeface="Arial"/>
              <a:buNone/>
            </a:pPr>
            <a:r>
              <a:rPr lang="en" sz="1700">
                <a:latin typeface="Barlow Medium"/>
                <a:ea typeface="Barlow Medium"/>
                <a:cs typeface="Barlow Medium"/>
                <a:sym typeface="Barlow Medium"/>
              </a:rPr>
              <a:t>Regardless of professional years, prof</a:t>
            </a:r>
            <a:r>
              <a:rPr lang="en" sz="1700">
                <a:latin typeface="Barlow Medium"/>
                <a:ea typeface="Barlow Medium"/>
                <a:cs typeface="Barlow Medium"/>
                <a:sym typeface="Barlow Medium"/>
              </a:rPr>
              <a:t>essionals quit a job during the pandemic for the mainly because of </a:t>
            </a:r>
            <a:endParaRPr sz="1700">
              <a:latin typeface="Barlow Medium"/>
              <a:ea typeface="Barlow Medium"/>
              <a:cs typeface="Barlow Medium"/>
              <a:sym typeface="Barlow Medium"/>
            </a:endParaRPr>
          </a:p>
          <a:p>
            <a:pPr indent="-336550" lvl="0" marL="457200" rtl="0" algn="l">
              <a:lnSpc>
                <a:spcPct val="140012"/>
              </a:lnSpc>
              <a:spcBef>
                <a:spcPts val="0"/>
              </a:spcBef>
              <a:spcAft>
                <a:spcPts val="0"/>
              </a:spcAft>
              <a:buSzPts val="1700"/>
              <a:buFont typeface="Barlow Medium"/>
              <a:buChar char="•"/>
            </a:pPr>
            <a:r>
              <a:rPr lang="en" sz="1700">
                <a:latin typeface="Barlow Medium"/>
                <a:ea typeface="Barlow Medium"/>
                <a:cs typeface="Barlow Medium"/>
                <a:sym typeface="Barlow Medium"/>
              </a:rPr>
              <a:t>Bad management and </a:t>
            </a:r>
            <a:r>
              <a:rPr lang="en" sz="1700">
                <a:latin typeface="Barlow Medium"/>
                <a:ea typeface="Barlow Medium"/>
                <a:cs typeface="Barlow Medium"/>
                <a:sym typeface="Barlow Medium"/>
              </a:rPr>
              <a:t>leadership</a:t>
            </a:r>
            <a:r>
              <a:rPr lang="en" sz="1700">
                <a:latin typeface="Barlow Medium"/>
                <a:ea typeface="Barlow Medium"/>
                <a:cs typeface="Barlow Medium"/>
                <a:sym typeface="Barlow Medium"/>
              </a:rPr>
              <a:t> bad response to the pandemic and de-motivating them</a:t>
            </a:r>
            <a:endParaRPr sz="1700">
              <a:latin typeface="Barlow Medium"/>
              <a:ea typeface="Barlow Medium"/>
              <a:cs typeface="Barlow Medium"/>
              <a:sym typeface="Barlow Medium"/>
            </a:endParaRPr>
          </a:p>
          <a:p>
            <a:pPr indent="-336550" lvl="0" marL="457200" rtl="0" algn="l">
              <a:lnSpc>
                <a:spcPct val="140012"/>
              </a:lnSpc>
              <a:spcBef>
                <a:spcPts val="0"/>
              </a:spcBef>
              <a:spcAft>
                <a:spcPts val="0"/>
              </a:spcAft>
              <a:buSzPts val="1700"/>
              <a:buFont typeface="Barlow Medium"/>
              <a:buChar char="•"/>
            </a:pPr>
            <a:r>
              <a:rPr lang="en" sz="1700">
                <a:latin typeface="Barlow Medium"/>
                <a:ea typeface="Barlow Medium"/>
                <a:cs typeface="Barlow Medium"/>
                <a:sym typeface="Barlow Medium"/>
              </a:rPr>
              <a:t>The inability to hone in on professional skills in the office</a:t>
            </a:r>
            <a:endParaRPr sz="1700">
              <a:latin typeface="Barlow Medium"/>
              <a:ea typeface="Barlow Medium"/>
              <a:cs typeface="Barlow Medium"/>
              <a:sym typeface="Barlow Medium"/>
            </a:endParaRPr>
          </a:p>
          <a:p>
            <a:pPr indent="-336550" lvl="0" marL="457200" rtl="0" algn="l">
              <a:lnSpc>
                <a:spcPct val="140012"/>
              </a:lnSpc>
              <a:spcBef>
                <a:spcPts val="0"/>
              </a:spcBef>
              <a:spcAft>
                <a:spcPts val="0"/>
              </a:spcAft>
              <a:buSzPts val="1700"/>
              <a:buFont typeface="Barlow Medium"/>
              <a:buChar char="•"/>
            </a:pPr>
            <a:r>
              <a:rPr lang="en" sz="1700">
                <a:latin typeface="Barlow Medium"/>
                <a:ea typeface="Barlow Medium"/>
                <a:cs typeface="Barlow Medium"/>
                <a:sym typeface="Barlow Medium"/>
              </a:rPr>
              <a:t>Not feeling recognized at their job</a:t>
            </a:r>
            <a:endParaRPr sz="1700">
              <a:latin typeface="Barlow Medium"/>
              <a:ea typeface="Barlow Medium"/>
              <a:cs typeface="Barlow Medium"/>
              <a:sym typeface="Barlow Medium"/>
            </a:endParaRPr>
          </a:p>
          <a:p>
            <a:pPr indent="-336550" lvl="0" marL="457200" rtl="0" algn="l">
              <a:lnSpc>
                <a:spcPct val="140012"/>
              </a:lnSpc>
              <a:spcBef>
                <a:spcPts val="0"/>
              </a:spcBef>
              <a:spcAft>
                <a:spcPts val="0"/>
              </a:spcAft>
              <a:buSzPts val="1700"/>
              <a:buFont typeface="Barlow Medium"/>
              <a:buChar char="•"/>
            </a:pPr>
            <a:r>
              <a:rPr lang="en" sz="1700">
                <a:latin typeface="Barlow Medium"/>
                <a:ea typeface="Barlow Medium"/>
                <a:cs typeface="Barlow Medium"/>
                <a:sym typeface="Barlow Medium"/>
              </a:rPr>
              <a:t>A desire for more work life balance and pursue hobbies that inspire [them]</a:t>
            </a:r>
            <a:endParaRPr sz="1700">
              <a:latin typeface="Barlow Medium"/>
              <a:ea typeface="Barlow Medium"/>
              <a:cs typeface="Barlow Medium"/>
              <a:sym typeface="Barlow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Business Geometric Template">
  <a:themeElements>
    <a:clrScheme name="Custom 347">
      <a:dk1>
        <a:srgbClr val="363739"/>
      </a:dk1>
      <a:lt1>
        <a:srgbClr val="FFFFFF"/>
      </a:lt1>
      <a:dk2>
        <a:srgbClr val="888888"/>
      </a:dk2>
      <a:lt2>
        <a:srgbClr val="F5F5EF"/>
      </a:lt2>
      <a:accent1>
        <a:srgbClr val="EFBC49"/>
      </a:accent1>
      <a:accent2>
        <a:srgbClr val="D8A530"/>
      </a:accent2>
      <a:accent3>
        <a:srgbClr val="AB8540"/>
      </a:accent3>
      <a:accent4>
        <a:srgbClr val="494F56"/>
      </a:accent4>
      <a:accent5>
        <a:srgbClr val="888888"/>
      </a:accent5>
      <a:accent6>
        <a:srgbClr val="B1B1B2"/>
      </a:accent6>
      <a:hlink>
        <a:srgbClr val="36373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