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Playfair Display"/>
      <p:regular r:id="rId31"/>
      <p:bold r:id="rId32"/>
      <p:italic r:id="rId33"/>
      <p:boldItalic r:id="rId34"/>
    </p:embeddedFont>
    <p:embeddedFont>
      <p:font typeface="Lora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layfairDisplay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layfairDisplay-italic.fntdata"/><Relationship Id="rId10" Type="http://schemas.openxmlformats.org/officeDocument/2006/relationships/slide" Target="slides/slide6.xml"/><Relationship Id="rId32" Type="http://schemas.openxmlformats.org/officeDocument/2006/relationships/font" Target="fonts/PlayfairDisplay-bold.fntdata"/><Relationship Id="rId13" Type="http://schemas.openxmlformats.org/officeDocument/2006/relationships/slide" Target="slides/slide9.xml"/><Relationship Id="rId35" Type="http://schemas.openxmlformats.org/officeDocument/2006/relationships/font" Target="fonts/Lora-regular.fntdata"/><Relationship Id="rId12" Type="http://schemas.openxmlformats.org/officeDocument/2006/relationships/slide" Target="slides/slide8.xml"/><Relationship Id="rId34" Type="http://schemas.openxmlformats.org/officeDocument/2006/relationships/font" Target="fonts/PlayfairDisplay-boldItalic.fntdata"/><Relationship Id="rId15" Type="http://schemas.openxmlformats.org/officeDocument/2006/relationships/slide" Target="slides/slide11.xml"/><Relationship Id="rId37" Type="http://schemas.openxmlformats.org/officeDocument/2006/relationships/font" Target="fonts/Lora-italic.fntdata"/><Relationship Id="rId14" Type="http://schemas.openxmlformats.org/officeDocument/2006/relationships/slide" Target="slides/slide10.xml"/><Relationship Id="rId36" Type="http://schemas.openxmlformats.org/officeDocument/2006/relationships/font" Target="fonts/Lora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Lora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7acc89ff0_4_2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7acc89ff0_4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31c32602c_2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31c32602c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608cbe086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608cbe08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7acc89ff0_4_1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7acc89ff0_4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7acc89ff0_4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7acc89ff0_4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7acc89ff0_4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7acc89ff0_4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7acc89ff0_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7acc89ff0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7acc89ff0_4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f7acc89ff0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7acc89ff0_4_2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f7acc89ff0_4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608cbe086_1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608cbe086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7acc89ff0_4_3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7acc89ff0_4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608cbe086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608cbe08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608cbe086_1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f608cbe086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7acc89ff0_4_2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7acc89ff0_4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608cbe086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f608cbe08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7e2923a3d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f7e2923a3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608cbe086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608cbe08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608cbe086_0_2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608cbe086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7acc89ff0_4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7acc89ff0_4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608cbe086_0_1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608cbe08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98400" y="1763225"/>
            <a:ext cx="5947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3239978" y="-11"/>
            <a:ext cx="2664079" cy="1326980"/>
            <a:chOff x="3578850" y="-50"/>
            <a:chExt cx="1816500" cy="904800"/>
          </a:xfrm>
        </p:grpSpPr>
        <p:sp>
          <p:nvSpPr>
            <p:cNvPr id="12" name="Google Shape;12;p2"/>
            <p:cNvSpPr/>
            <p:nvPr/>
          </p:nvSpPr>
          <p:spPr>
            <a:xfrm rot="10800000">
              <a:off x="3578850" y="-50"/>
              <a:ext cx="1816500" cy="9048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4487250" y="-50"/>
              <a:ext cx="908100" cy="904800"/>
            </a:xfrm>
            <a:prstGeom prst="triangle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ottom decoration">
  <p:cSld name="BLANK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3821306" y="4465658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129175" y="2992450"/>
            <a:ext cx="488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rot="10800000">
            <a:off x="3269346" y="-44122"/>
            <a:ext cx="2605500" cy="12978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454925" y="1045950"/>
            <a:ext cx="42342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layfair Display"/>
              <a:buChar char="◈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4191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⬥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4191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⬦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4191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4191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4191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4191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4191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○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419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■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3593400" y="-11473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60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" name="Google Shape;21;p4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784100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82718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2" name="Google Shape;32;p6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39000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250326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961653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7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3" name="Google Shape;43;p8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352350" y="4177700"/>
            <a:ext cx="44394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47" name="Google Shape;47;p9"/>
          <p:cNvSpPr/>
          <p:nvPr/>
        </p:nvSpPr>
        <p:spPr>
          <a:xfrm>
            <a:off x="3821306" y="4697309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op decoratio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◈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55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Char char="⬥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Char char="⬦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55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55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55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55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55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○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55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■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1598125" y="3254775"/>
            <a:ext cx="5947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grpSp>
        <p:nvGrpSpPr>
          <p:cNvPr id="62" name="Google Shape;62;p13"/>
          <p:cNvGrpSpPr/>
          <p:nvPr/>
        </p:nvGrpSpPr>
        <p:grpSpPr>
          <a:xfrm>
            <a:off x="4411033" y="332492"/>
            <a:ext cx="321429" cy="523991"/>
            <a:chOff x="6730350" y="2315900"/>
            <a:chExt cx="257700" cy="420100"/>
          </a:xfrm>
        </p:grpSpPr>
        <p:sp>
          <p:nvSpPr>
            <p:cNvPr id="63" name="Google Shape;63;p13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b="17423" l="0" r="0" t="17417"/>
          <a:stretch/>
        </p:blipFill>
        <p:spPr>
          <a:xfrm>
            <a:off x="553778" y="1363378"/>
            <a:ext cx="8035901" cy="241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>
            <p:ph type="ctrTitle"/>
          </p:nvPr>
        </p:nvSpPr>
        <p:spPr>
          <a:xfrm>
            <a:off x="6495975" y="4678450"/>
            <a:ext cx="26163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/>
              <a:t>Frank, Kim, Steven</a:t>
            </a:r>
            <a:endParaRPr b="0" i="0" sz="200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1010700" y="1512575"/>
            <a:ext cx="7122600" cy="28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CC0000"/>
                </a:solidFill>
              </a:rPr>
              <a:t>Audience Positioning:</a:t>
            </a:r>
            <a:endParaRPr b="1" sz="3100"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Developers are the “stars” of the show- they’re focused on appealing to in-house developers</a:t>
            </a:r>
            <a:endParaRPr b="1" sz="3100">
              <a:solidFill>
                <a:srgbClr val="CC0000"/>
              </a:solidFill>
            </a:endParaRPr>
          </a:p>
        </p:txBody>
      </p:sp>
      <p:grpSp>
        <p:nvGrpSpPr>
          <p:cNvPr id="167" name="Google Shape;167;p22"/>
          <p:cNvGrpSpPr/>
          <p:nvPr/>
        </p:nvGrpSpPr>
        <p:grpSpPr>
          <a:xfrm>
            <a:off x="4414555" y="78097"/>
            <a:ext cx="314888" cy="383118"/>
            <a:chOff x="6625350" y="1613750"/>
            <a:chExt cx="480525" cy="438400"/>
          </a:xfrm>
        </p:grpSpPr>
        <p:sp>
          <p:nvSpPr>
            <p:cNvPr id="168" name="Google Shape;168;p22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Strategies</a:t>
            </a:r>
            <a:endParaRPr/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571125" y="1584825"/>
            <a:ext cx="2579100" cy="31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Social-Proof Marketing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Twilio leverages testimonials and different customer showcases &amp; testimonials</a:t>
            </a:r>
            <a:endParaRPr/>
          </a:p>
        </p:txBody>
      </p:sp>
      <p:sp>
        <p:nvSpPr>
          <p:cNvPr id="179" name="Google Shape;179;p23"/>
          <p:cNvSpPr txBox="1"/>
          <p:nvPr>
            <p:ph idx="2" type="body"/>
          </p:nvPr>
        </p:nvSpPr>
        <p:spPr>
          <a:xfrm>
            <a:off x="3282450" y="1584825"/>
            <a:ext cx="2579100" cy="31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Micro-Marketing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Twilio uses a dual-sales model along with conferences and content marketing to drive sales</a:t>
            </a:r>
            <a:endParaRPr/>
          </a:p>
        </p:txBody>
      </p:sp>
      <p:sp>
        <p:nvSpPr>
          <p:cNvPr id="180" name="Google Shape;180;p23"/>
          <p:cNvSpPr txBox="1"/>
          <p:nvPr>
            <p:ph idx="3" type="body"/>
          </p:nvPr>
        </p:nvSpPr>
        <p:spPr>
          <a:xfrm>
            <a:off x="5993776" y="1584825"/>
            <a:ext cx="2579100" cy="31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Lock-In Marketing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more Twilio products that a company relies on, the harder it becomes to switch to another vendor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4416909" y="87780"/>
            <a:ext cx="310230" cy="366786"/>
            <a:chOff x="4636075" y="261925"/>
            <a:chExt cx="401800" cy="475050"/>
          </a:xfrm>
        </p:grpSpPr>
        <p:sp>
          <p:nvSpPr>
            <p:cNvPr id="182" name="Google Shape;182;p23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ctrTitle"/>
          </p:nvPr>
        </p:nvSpPr>
        <p:spPr>
          <a:xfrm>
            <a:off x="2129100" y="19918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</a:t>
            </a:r>
            <a:endParaRPr/>
          </a:p>
        </p:txBody>
      </p:sp>
      <p:grpSp>
        <p:nvGrpSpPr>
          <p:cNvPr id="191" name="Google Shape;191;p24"/>
          <p:cNvGrpSpPr/>
          <p:nvPr/>
        </p:nvGrpSpPr>
        <p:grpSpPr>
          <a:xfrm>
            <a:off x="4285283" y="173133"/>
            <a:ext cx="573196" cy="568966"/>
            <a:chOff x="5297950" y="1632050"/>
            <a:chExt cx="426200" cy="431100"/>
          </a:xfrm>
        </p:grpSpPr>
        <p:sp>
          <p:nvSpPr>
            <p:cNvPr id="192" name="Google Shape;192;p24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50" y="3293175"/>
            <a:ext cx="3723609" cy="16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309" y="3293175"/>
            <a:ext cx="3095039" cy="16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5"/>
          <p:cNvGrpSpPr/>
          <p:nvPr/>
        </p:nvGrpSpPr>
        <p:grpSpPr>
          <a:xfrm>
            <a:off x="4362538" y="76206"/>
            <a:ext cx="418912" cy="391913"/>
            <a:chOff x="5297950" y="1632050"/>
            <a:chExt cx="426200" cy="431100"/>
          </a:xfrm>
        </p:grpSpPr>
        <p:sp>
          <p:nvSpPr>
            <p:cNvPr id="201" name="Google Shape;201;p25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784175" y="1099976"/>
            <a:ext cx="3677100" cy="20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Customer: Uber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Uber built a new ridesharing experience with SMS &amp; Voice to keep customers up to date with real-time ETA alerts delivered as a text. </a:t>
            </a:r>
            <a:endParaRPr/>
          </a:p>
        </p:txBody>
      </p:sp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450" y="1839800"/>
            <a:ext cx="4698275" cy="33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>
            <p:ph idx="4294967295" type="ctrTitle"/>
          </p:nvPr>
        </p:nvSpPr>
        <p:spPr>
          <a:xfrm>
            <a:off x="784175" y="3024575"/>
            <a:ext cx="46983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accent1"/>
                </a:solidFill>
              </a:rPr>
              <a:t>400+</a:t>
            </a:r>
            <a:endParaRPr sz="4600">
              <a:solidFill>
                <a:schemeClr val="accent1"/>
              </a:solidFill>
            </a:endParaRPr>
          </a:p>
        </p:txBody>
      </p:sp>
      <p:sp>
        <p:nvSpPr>
          <p:cNvPr id="206" name="Google Shape;206;p25"/>
          <p:cNvSpPr txBox="1"/>
          <p:nvPr>
            <p:ph idx="4294967295" type="subTitle"/>
          </p:nvPr>
        </p:nvSpPr>
        <p:spPr>
          <a:xfrm>
            <a:off x="784175" y="3565607"/>
            <a:ext cx="4698300" cy="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Cities served globally</a:t>
            </a:r>
            <a:endParaRPr sz="1600"/>
          </a:p>
        </p:txBody>
      </p:sp>
      <p:sp>
        <p:nvSpPr>
          <p:cNvPr id="207" name="Google Shape;207;p25"/>
          <p:cNvSpPr txBox="1"/>
          <p:nvPr>
            <p:ph idx="4294967295" type="ctrTitle"/>
          </p:nvPr>
        </p:nvSpPr>
        <p:spPr>
          <a:xfrm>
            <a:off x="838900" y="3910200"/>
            <a:ext cx="46983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accent1"/>
                </a:solidFill>
              </a:rPr>
              <a:t>1B</a:t>
            </a:r>
            <a:endParaRPr sz="4600">
              <a:solidFill>
                <a:schemeClr val="accent1"/>
              </a:solidFill>
            </a:endParaRPr>
          </a:p>
        </p:txBody>
      </p:sp>
      <p:sp>
        <p:nvSpPr>
          <p:cNvPr id="208" name="Google Shape;208;p25"/>
          <p:cNvSpPr txBox="1"/>
          <p:nvPr>
            <p:ph idx="4294967295" type="subTitle"/>
          </p:nvPr>
        </p:nvSpPr>
        <p:spPr>
          <a:xfrm>
            <a:off x="838900" y="4451232"/>
            <a:ext cx="4698300" cy="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Rides given</a:t>
            </a:r>
            <a:endParaRPr sz="1600"/>
          </a:p>
        </p:txBody>
      </p:sp>
      <p:sp>
        <p:nvSpPr>
          <p:cNvPr id="209" name="Google Shape;209;p25"/>
          <p:cNvSpPr txBox="1"/>
          <p:nvPr>
            <p:ph idx="4294967295" type="subTitle"/>
          </p:nvPr>
        </p:nvSpPr>
        <p:spPr>
          <a:xfrm>
            <a:off x="166100" y="4795825"/>
            <a:ext cx="1909800" cy="2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Source: Twilio Customer Showcase</a:t>
            </a:r>
            <a:endParaRPr sz="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ctrTitle"/>
          </p:nvPr>
        </p:nvSpPr>
        <p:spPr>
          <a:xfrm>
            <a:off x="2129175" y="19918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Financials</a:t>
            </a:r>
            <a:endParaRPr/>
          </a:p>
        </p:txBody>
      </p:sp>
      <p:grpSp>
        <p:nvGrpSpPr>
          <p:cNvPr id="215" name="Google Shape;215;p26"/>
          <p:cNvGrpSpPr/>
          <p:nvPr/>
        </p:nvGrpSpPr>
        <p:grpSpPr>
          <a:xfrm>
            <a:off x="4277035" y="141537"/>
            <a:ext cx="590098" cy="549491"/>
            <a:chOff x="2599825" y="3689700"/>
            <a:chExt cx="429850" cy="360275"/>
          </a:xfrm>
        </p:grpSpPr>
        <p:sp>
          <p:nvSpPr>
            <p:cNvPr id="216" name="Google Shape;216;p26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idx="4294967295" type="ctrTitle"/>
          </p:nvPr>
        </p:nvSpPr>
        <p:spPr>
          <a:xfrm>
            <a:off x="685675" y="12325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$614.4M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23" name="Google Shape;223;p27"/>
          <p:cNvSpPr txBox="1"/>
          <p:nvPr>
            <p:ph idx="4294967295" type="subTitle"/>
          </p:nvPr>
        </p:nvSpPr>
        <p:spPr>
          <a:xfrm>
            <a:off x="685675" y="1843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funding amount</a:t>
            </a:r>
            <a:endParaRPr sz="1800"/>
          </a:p>
        </p:txBody>
      </p:sp>
      <p:sp>
        <p:nvSpPr>
          <p:cNvPr id="224" name="Google Shape;224;p27"/>
          <p:cNvSpPr txBox="1"/>
          <p:nvPr>
            <p:ph idx="4294967295" type="ctrTitle"/>
          </p:nvPr>
        </p:nvSpPr>
        <p:spPr>
          <a:xfrm>
            <a:off x="685675" y="34804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$52.07B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25" name="Google Shape;225;p27"/>
          <p:cNvSpPr txBox="1"/>
          <p:nvPr>
            <p:ph idx="4294967295" type="subTitle"/>
          </p:nvPr>
        </p:nvSpPr>
        <p:spPr>
          <a:xfrm>
            <a:off x="685675" y="40913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Enterprise Valuation</a:t>
            </a:r>
            <a:endParaRPr sz="1800"/>
          </a:p>
        </p:txBody>
      </p:sp>
      <p:sp>
        <p:nvSpPr>
          <p:cNvPr id="226" name="Google Shape;226;p27"/>
          <p:cNvSpPr txBox="1"/>
          <p:nvPr>
            <p:ph idx="4294967295" type="ctrTitle"/>
          </p:nvPr>
        </p:nvSpPr>
        <p:spPr>
          <a:xfrm>
            <a:off x="685675" y="23183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27" name="Google Shape;227;p27"/>
          <p:cNvSpPr txBox="1"/>
          <p:nvPr>
            <p:ph idx="4294967295" type="subTitle"/>
          </p:nvPr>
        </p:nvSpPr>
        <p:spPr>
          <a:xfrm>
            <a:off x="685675" y="29292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Acquisitions</a:t>
            </a:r>
            <a:endParaRPr sz="1800"/>
          </a:p>
        </p:txBody>
      </p:sp>
      <p:grpSp>
        <p:nvGrpSpPr>
          <p:cNvPr id="228" name="Google Shape;228;p27"/>
          <p:cNvGrpSpPr/>
          <p:nvPr/>
        </p:nvGrpSpPr>
        <p:grpSpPr>
          <a:xfrm>
            <a:off x="4406400" y="58660"/>
            <a:ext cx="330961" cy="352637"/>
            <a:chOff x="5970800" y="1619250"/>
            <a:chExt cx="428650" cy="456725"/>
          </a:xfrm>
        </p:grpSpPr>
        <p:sp>
          <p:nvSpPr>
            <p:cNvPr id="229" name="Google Shape;229;p2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" name="Google Shape;234;p27"/>
          <p:cNvSpPr txBox="1"/>
          <p:nvPr>
            <p:ph idx="4294967295" type="ctrTitle"/>
          </p:nvPr>
        </p:nvSpPr>
        <p:spPr>
          <a:xfrm>
            <a:off x="2128975" y="739000"/>
            <a:ext cx="4885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Financials</a:t>
            </a:r>
            <a:endParaRPr/>
          </a:p>
        </p:txBody>
      </p:sp>
      <p:sp>
        <p:nvSpPr>
          <p:cNvPr id="235" name="Google Shape;235;p27"/>
          <p:cNvSpPr txBox="1"/>
          <p:nvPr>
            <p:ph idx="4294967295" type="subTitle"/>
          </p:nvPr>
        </p:nvSpPr>
        <p:spPr>
          <a:xfrm>
            <a:off x="7163500" y="4771600"/>
            <a:ext cx="1909800" cy="2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Source: CrunchBase, Yahoo! Finance</a:t>
            </a:r>
            <a:endParaRPr sz="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idx="1" type="body"/>
          </p:nvPr>
        </p:nvSpPr>
        <p:spPr>
          <a:xfrm>
            <a:off x="587600" y="664900"/>
            <a:ext cx="7081200" cy="29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Quarterly Revenue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C0000"/>
              </a:solidFill>
            </a:endParaRPr>
          </a:p>
        </p:txBody>
      </p:sp>
      <p:grpSp>
        <p:nvGrpSpPr>
          <p:cNvPr id="241" name="Google Shape;241;p28"/>
          <p:cNvGrpSpPr/>
          <p:nvPr/>
        </p:nvGrpSpPr>
        <p:grpSpPr>
          <a:xfrm>
            <a:off x="4406083" y="96029"/>
            <a:ext cx="331887" cy="278168"/>
            <a:chOff x="2599825" y="3689700"/>
            <a:chExt cx="429850" cy="360275"/>
          </a:xfrm>
        </p:grpSpPr>
        <p:sp>
          <p:nvSpPr>
            <p:cNvPr id="242" name="Google Shape;242;p2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4" name="Google Shape;244;p28"/>
          <p:cNvPicPr preferRelativeResize="0"/>
          <p:nvPr/>
        </p:nvPicPr>
        <p:blipFill rotWithShape="1">
          <a:blip r:embed="rId3">
            <a:alphaModFix/>
          </a:blip>
          <a:srcRect b="0" l="0" r="0" t="2362"/>
          <a:stretch/>
        </p:blipFill>
        <p:spPr>
          <a:xfrm>
            <a:off x="1896350" y="1331775"/>
            <a:ext cx="5351301" cy="327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8"/>
          <p:cNvSpPr txBox="1"/>
          <p:nvPr>
            <p:ph idx="4294967295" type="subTitle"/>
          </p:nvPr>
        </p:nvSpPr>
        <p:spPr>
          <a:xfrm>
            <a:off x="166100" y="4795825"/>
            <a:ext cx="1909800" cy="2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Source: Twilio Signs Definitive Agreement to Acquire Segment</a:t>
            </a:r>
            <a:endParaRPr sz="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/>
          <p:nvPr>
            <p:ph idx="4294967295" type="ctrTitle"/>
          </p:nvPr>
        </p:nvSpPr>
        <p:spPr>
          <a:xfrm>
            <a:off x="685800" y="8766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accent1"/>
                </a:solidFill>
              </a:rPr>
              <a:t>55%</a:t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51" name="Google Shape;251;p29"/>
          <p:cNvSpPr txBox="1"/>
          <p:nvPr>
            <p:ph idx="4294967295" type="subTitle"/>
          </p:nvPr>
        </p:nvSpPr>
        <p:spPr>
          <a:xfrm>
            <a:off x="685800" y="1487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2020 Revenue growth Y/Y</a:t>
            </a:r>
            <a:endParaRPr sz="1800"/>
          </a:p>
        </p:txBody>
      </p:sp>
      <p:sp>
        <p:nvSpPr>
          <p:cNvPr id="252" name="Google Shape;252;p29"/>
          <p:cNvSpPr txBox="1"/>
          <p:nvPr>
            <p:ph idx="4294967295" type="ctrTitle"/>
          </p:nvPr>
        </p:nvSpPr>
        <p:spPr>
          <a:xfrm>
            <a:off x="685800" y="35055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240,000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53" name="Google Shape;253;p29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Active Accounts in 2020</a:t>
            </a:r>
            <a:endParaRPr sz="1800"/>
          </a:p>
        </p:txBody>
      </p:sp>
      <p:sp>
        <p:nvSpPr>
          <p:cNvPr id="254" name="Google Shape;254;p29"/>
          <p:cNvSpPr txBox="1"/>
          <p:nvPr>
            <p:ph idx="4294967295" type="ctrTitle"/>
          </p:nvPr>
        </p:nvSpPr>
        <p:spPr>
          <a:xfrm>
            <a:off x="685800" y="21910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137%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55" name="Google Shape;255;p29"/>
          <p:cNvSpPr txBox="1"/>
          <p:nvPr>
            <p:ph idx="4294967295" type="subTitle"/>
          </p:nvPr>
        </p:nvSpPr>
        <p:spPr>
          <a:xfrm>
            <a:off x="685800" y="28019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Dollar-Based Net Expansion Rate</a:t>
            </a:r>
            <a:endParaRPr sz="1800"/>
          </a:p>
        </p:txBody>
      </p:sp>
      <p:grpSp>
        <p:nvGrpSpPr>
          <p:cNvPr id="256" name="Google Shape;256;p29"/>
          <p:cNvGrpSpPr/>
          <p:nvPr/>
        </p:nvGrpSpPr>
        <p:grpSpPr>
          <a:xfrm>
            <a:off x="4406058" y="94329"/>
            <a:ext cx="331887" cy="278168"/>
            <a:chOff x="2599825" y="3689700"/>
            <a:chExt cx="429850" cy="360275"/>
          </a:xfrm>
        </p:grpSpPr>
        <p:sp>
          <p:nvSpPr>
            <p:cNvPr id="257" name="Google Shape;257;p2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29"/>
          <p:cNvSpPr txBox="1"/>
          <p:nvPr>
            <p:ph idx="4294967295" type="subTitle"/>
          </p:nvPr>
        </p:nvSpPr>
        <p:spPr>
          <a:xfrm>
            <a:off x="166100" y="4795825"/>
            <a:ext cx="1909800" cy="2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Source: Twilio Earning Results(2021)</a:t>
            </a:r>
            <a:endParaRPr sz="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 Metrics</a:t>
            </a:r>
            <a:endParaRPr/>
          </a:p>
        </p:txBody>
      </p:sp>
      <p:grpSp>
        <p:nvGrpSpPr>
          <p:cNvPr id="265" name="Google Shape;265;p30"/>
          <p:cNvGrpSpPr/>
          <p:nvPr/>
        </p:nvGrpSpPr>
        <p:grpSpPr>
          <a:xfrm>
            <a:off x="4406083" y="96029"/>
            <a:ext cx="331887" cy="278168"/>
            <a:chOff x="2599825" y="3689700"/>
            <a:chExt cx="429850" cy="360275"/>
          </a:xfrm>
        </p:grpSpPr>
        <p:sp>
          <p:nvSpPr>
            <p:cNvPr id="266" name="Google Shape;266;p3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30"/>
          <p:cNvSpPr txBox="1"/>
          <p:nvPr>
            <p:ph idx="1" type="body"/>
          </p:nvPr>
        </p:nvSpPr>
        <p:spPr>
          <a:xfrm>
            <a:off x="1031425" y="1412025"/>
            <a:ext cx="7210200" cy="9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Number of Active Customer Accounts</a:t>
            </a:r>
            <a:endParaRPr b="1">
              <a:solidFill>
                <a:srgbClr val="CC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269" name="Google Shape;269;p30"/>
          <p:cNvSpPr txBox="1"/>
          <p:nvPr>
            <p:ph idx="4294967295" type="ctrTitle"/>
          </p:nvPr>
        </p:nvSpPr>
        <p:spPr>
          <a:xfrm>
            <a:off x="3144625" y="2683425"/>
            <a:ext cx="26112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$5</a:t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70" name="Google Shape;270;p30"/>
          <p:cNvSpPr txBox="1"/>
          <p:nvPr>
            <p:ph idx="4294967295" type="subTitle"/>
          </p:nvPr>
        </p:nvSpPr>
        <p:spPr>
          <a:xfrm>
            <a:off x="2834250" y="3294325"/>
            <a:ext cx="3475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Per Month Threshold</a:t>
            </a:r>
            <a:endParaRPr sz="1800"/>
          </a:p>
        </p:txBody>
      </p:sp>
      <p:sp>
        <p:nvSpPr>
          <p:cNvPr id="271" name="Google Shape;271;p30"/>
          <p:cNvSpPr txBox="1"/>
          <p:nvPr>
            <p:ph idx="4294967295" type="subTitle"/>
          </p:nvPr>
        </p:nvSpPr>
        <p:spPr>
          <a:xfrm>
            <a:off x="313775" y="4738050"/>
            <a:ext cx="1909800" cy="2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Source: Twilio Q2 2021 Earnings Results</a:t>
            </a:r>
            <a:endParaRPr sz="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 Metrics</a:t>
            </a:r>
            <a:endParaRPr/>
          </a:p>
        </p:txBody>
      </p:sp>
      <p:sp>
        <p:nvSpPr>
          <p:cNvPr id="277" name="Google Shape;277;p31"/>
          <p:cNvSpPr txBox="1"/>
          <p:nvPr>
            <p:ph idx="1" type="body"/>
          </p:nvPr>
        </p:nvSpPr>
        <p:spPr>
          <a:xfrm>
            <a:off x="701425" y="1418550"/>
            <a:ext cx="67095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Dollar-Based Net Expansion Rate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" name="Google Shape;278;p31"/>
          <p:cNvGrpSpPr/>
          <p:nvPr/>
        </p:nvGrpSpPr>
        <p:grpSpPr>
          <a:xfrm>
            <a:off x="4406083" y="96029"/>
            <a:ext cx="331887" cy="278168"/>
            <a:chOff x="2599825" y="3689700"/>
            <a:chExt cx="429850" cy="360275"/>
          </a:xfrm>
        </p:grpSpPr>
        <p:sp>
          <p:nvSpPr>
            <p:cNvPr id="279" name="Google Shape;279;p31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" name="Google Shape;281;p31"/>
          <p:cNvSpPr txBox="1"/>
          <p:nvPr/>
        </p:nvSpPr>
        <p:spPr>
          <a:xfrm>
            <a:off x="5288480" y="2558375"/>
            <a:ext cx="3396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-"/>
            </a:pPr>
            <a:r>
              <a:rPr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Customers reduce their usage of a product</a:t>
            </a:r>
            <a:endParaRPr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-"/>
            </a:pPr>
            <a:r>
              <a:rPr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Company lowers usage prices on a product</a:t>
            </a:r>
            <a:endParaRPr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82" name="Google Shape;2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2732980"/>
            <a:ext cx="622883" cy="68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596" y="2858055"/>
            <a:ext cx="622883" cy="43463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 txBox="1"/>
          <p:nvPr/>
        </p:nvSpPr>
        <p:spPr>
          <a:xfrm>
            <a:off x="1171403" y="2732980"/>
            <a:ext cx="2925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-"/>
            </a:pPr>
            <a:r>
              <a:rPr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Customers increase their usage of a product </a:t>
            </a:r>
            <a:br>
              <a:rPr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br>
              <a:rPr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85" name="Google Shape;285;p31"/>
          <p:cNvSpPr txBox="1"/>
          <p:nvPr>
            <p:ph idx="4294967295" type="subTitle"/>
          </p:nvPr>
        </p:nvSpPr>
        <p:spPr>
          <a:xfrm>
            <a:off x="166100" y="4795825"/>
            <a:ext cx="1909800" cy="2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Source: Task 3</a:t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685675" y="1010650"/>
            <a:ext cx="7772400" cy="29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CC0000"/>
                </a:solidFill>
              </a:rPr>
              <a:t>Customers want:</a:t>
            </a:r>
            <a:endParaRPr b="1" sz="3100">
              <a:solidFill>
                <a:srgbClr val="CC0000"/>
              </a:solidFill>
            </a:endParaRPr>
          </a:p>
          <a:p>
            <a:pPr indent="-393700" lvl="0" marL="457200" rtl="0" algn="ctr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" sz="2600"/>
              <a:t>To offload their communications</a:t>
            </a:r>
            <a:endParaRPr sz="2600"/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 sz="2600"/>
              <a:t>Not have to build an entirely new infrastructure to leverage communications</a:t>
            </a:r>
            <a:endParaRPr sz="2600"/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 sz="2600"/>
              <a:t>Smaller organizations are looking for cost-effective options</a:t>
            </a:r>
            <a:endParaRPr b="1" sz="3100"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CC0000"/>
              </a:solidFill>
            </a:endParaRPr>
          </a:p>
        </p:txBody>
      </p:sp>
      <p:grpSp>
        <p:nvGrpSpPr>
          <p:cNvPr id="75" name="Google Shape;75;p14"/>
          <p:cNvGrpSpPr/>
          <p:nvPr/>
        </p:nvGrpSpPr>
        <p:grpSpPr>
          <a:xfrm>
            <a:off x="4367766" y="45287"/>
            <a:ext cx="408470" cy="409028"/>
            <a:chOff x="5297950" y="1632050"/>
            <a:chExt cx="426200" cy="431100"/>
          </a:xfrm>
        </p:grpSpPr>
        <p:sp>
          <p:nvSpPr>
            <p:cNvPr id="76" name="Google Shape;76;p14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ctrTitle"/>
          </p:nvPr>
        </p:nvSpPr>
        <p:spPr>
          <a:xfrm>
            <a:off x="2129175" y="1910650"/>
            <a:ext cx="48858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</a:t>
            </a: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4305625" y="173074"/>
            <a:ext cx="532508" cy="47666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3"/>
          <p:cNvSpPr txBox="1"/>
          <p:nvPr>
            <p:ph idx="1" type="body"/>
          </p:nvPr>
        </p:nvSpPr>
        <p:spPr>
          <a:xfrm>
            <a:off x="637750" y="1174650"/>
            <a:ext cx="4263900" cy="9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accent1"/>
                </a:solidFill>
              </a:rPr>
              <a:t>Risk 1: Consumer in-house solution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33"/>
          <p:cNvGrpSpPr/>
          <p:nvPr/>
        </p:nvGrpSpPr>
        <p:grpSpPr>
          <a:xfrm>
            <a:off x="4406083" y="96029"/>
            <a:ext cx="331887" cy="278168"/>
            <a:chOff x="2599825" y="3689700"/>
            <a:chExt cx="429850" cy="360275"/>
          </a:xfrm>
        </p:grpSpPr>
        <p:sp>
          <p:nvSpPr>
            <p:cNvPr id="299" name="Google Shape;299;p33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1" name="Google Shape;3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225" y="2502406"/>
            <a:ext cx="1562700" cy="133161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 txBox="1"/>
          <p:nvPr/>
        </p:nvSpPr>
        <p:spPr>
          <a:xfrm>
            <a:off x="2905775" y="1974875"/>
            <a:ext cx="1562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Lora"/>
                <a:ea typeface="Lora"/>
                <a:cs typeface="Lora"/>
                <a:sym typeface="Lora"/>
              </a:rPr>
              <a:t>Core business</a:t>
            </a:r>
            <a:endParaRPr b="1" sz="1500">
              <a:solidFill>
                <a:schemeClr val="accent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03" name="Google Shape;303;p33"/>
          <p:cNvSpPr txBox="1"/>
          <p:nvPr/>
        </p:nvSpPr>
        <p:spPr>
          <a:xfrm>
            <a:off x="4547750" y="3915275"/>
            <a:ext cx="169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Lora"/>
                <a:ea typeface="Lora"/>
                <a:cs typeface="Lora"/>
                <a:sym typeface="Lora"/>
              </a:rPr>
              <a:t>Communication Service</a:t>
            </a:r>
            <a:endParaRPr b="1" sz="1500">
              <a:solidFill>
                <a:schemeClr val="accent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04" name="Google Shape;304;p33"/>
          <p:cNvSpPr txBox="1"/>
          <p:nvPr>
            <p:ph idx="4294967295" type="subTitle"/>
          </p:nvPr>
        </p:nvSpPr>
        <p:spPr>
          <a:xfrm>
            <a:off x="166100" y="4795825"/>
            <a:ext cx="1909800" cy="2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Source: Twilio Q2 2021 Earnings Results</a:t>
            </a:r>
            <a:endParaRPr sz="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" name="Google Shape;310;p34"/>
          <p:cNvGrpSpPr/>
          <p:nvPr/>
        </p:nvGrpSpPr>
        <p:grpSpPr>
          <a:xfrm>
            <a:off x="4406083" y="96029"/>
            <a:ext cx="331887" cy="278168"/>
            <a:chOff x="2599825" y="3689700"/>
            <a:chExt cx="429850" cy="360275"/>
          </a:xfrm>
        </p:grpSpPr>
        <p:sp>
          <p:nvSpPr>
            <p:cNvPr id="311" name="Google Shape;311;p34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34"/>
          <p:cNvSpPr txBox="1"/>
          <p:nvPr>
            <p:ph idx="1" type="body"/>
          </p:nvPr>
        </p:nvSpPr>
        <p:spPr>
          <a:xfrm>
            <a:off x="1031425" y="1429825"/>
            <a:ext cx="62739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accent1"/>
                </a:solidFill>
              </a:rPr>
              <a:t>Risk 2: International Expansion</a:t>
            </a:r>
            <a:endParaRPr b="1">
              <a:solidFill>
                <a:srgbClr val="CC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C0000"/>
              </a:solidFill>
            </a:endParaRPr>
          </a:p>
        </p:txBody>
      </p:sp>
      <p:pic>
        <p:nvPicPr>
          <p:cNvPr descr="Regulations Icons - Download Free Vector Icons | Noun Project" id="314" name="Google Shape;3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357" y="2197600"/>
            <a:ext cx="1074987" cy="1184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0625" y="2197600"/>
            <a:ext cx="1075000" cy="118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itics Icons - Download Free Vector Icons | Noun Project" id="316" name="Google Shape;31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2900" y="2197600"/>
            <a:ext cx="1075000" cy="1184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4"/>
          <p:cNvSpPr txBox="1"/>
          <p:nvPr/>
        </p:nvSpPr>
        <p:spPr>
          <a:xfrm>
            <a:off x="1343450" y="3611089"/>
            <a:ext cx="1672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rPr>
              <a:t>Regulatory Risks</a:t>
            </a:r>
            <a:endParaRPr sz="2600"/>
          </a:p>
        </p:txBody>
      </p:sp>
      <p:sp>
        <p:nvSpPr>
          <p:cNvPr id="318" name="Google Shape;318;p34"/>
          <p:cNvSpPr txBox="1"/>
          <p:nvPr/>
        </p:nvSpPr>
        <p:spPr>
          <a:xfrm>
            <a:off x="3817713" y="3611089"/>
            <a:ext cx="1672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rPr>
              <a:t>Financial Risks</a:t>
            </a:r>
            <a:endParaRPr sz="2600"/>
          </a:p>
        </p:txBody>
      </p:sp>
      <p:sp>
        <p:nvSpPr>
          <p:cNvPr id="319" name="Google Shape;319;p34"/>
          <p:cNvSpPr txBox="1"/>
          <p:nvPr/>
        </p:nvSpPr>
        <p:spPr>
          <a:xfrm>
            <a:off x="6127810" y="3611089"/>
            <a:ext cx="1672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rPr>
              <a:t>Political Risks</a:t>
            </a:r>
            <a:endParaRPr sz="2600"/>
          </a:p>
        </p:txBody>
      </p:sp>
      <p:sp>
        <p:nvSpPr>
          <p:cNvPr id="320" name="Google Shape;320;p34"/>
          <p:cNvSpPr txBox="1"/>
          <p:nvPr>
            <p:ph idx="4294967295" type="subTitle"/>
          </p:nvPr>
        </p:nvSpPr>
        <p:spPr>
          <a:xfrm>
            <a:off x="166100" y="4795825"/>
            <a:ext cx="1909800" cy="2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Source: Twilio Q2 2021 Earnings Results</a:t>
            </a:r>
            <a:endParaRPr sz="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/>
          <p:nvPr>
            <p:ph type="ctrTitle"/>
          </p:nvPr>
        </p:nvSpPr>
        <p:spPr>
          <a:xfrm>
            <a:off x="2129175" y="21167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You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Buy?</a:t>
            </a:r>
            <a:endParaRPr/>
          </a:p>
        </p:txBody>
      </p:sp>
      <p:grpSp>
        <p:nvGrpSpPr>
          <p:cNvPr id="326" name="Google Shape;326;p35"/>
          <p:cNvGrpSpPr/>
          <p:nvPr/>
        </p:nvGrpSpPr>
        <p:grpSpPr>
          <a:xfrm>
            <a:off x="4274888" y="146204"/>
            <a:ext cx="593977" cy="542038"/>
            <a:chOff x="6625350" y="1613750"/>
            <a:chExt cx="480525" cy="438400"/>
          </a:xfrm>
        </p:grpSpPr>
        <p:sp>
          <p:nvSpPr>
            <p:cNvPr id="327" name="Google Shape;327;p35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/>
          <p:nvPr>
            <p:ph idx="4294967295" type="ctrTitle"/>
          </p:nvPr>
        </p:nvSpPr>
        <p:spPr>
          <a:xfrm>
            <a:off x="685813" y="2650417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accent1"/>
                </a:solidFill>
              </a:rPr>
              <a:t>NYSE:TWLO </a:t>
            </a:r>
            <a:r>
              <a:rPr lang="en" sz="5500"/>
              <a:t>Consensus: </a:t>
            </a:r>
            <a:endParaRPr sz="5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 Good Buy</a:t>
            </a:r>
            <a:endParaRPr sz="4000"/>
          </a:p>
        </p:txBody>
      </p:sp>
      <p:sp>
        <p:nvSpPr>
          <p:cNvPr id="337" name="Google Shape;337;p36"/>
          <p:cNvSpPr/>
          <p:nvPr/>
        </p:nvSpPr>
        <p:spPr>
          <a:xfrm>
            <a:off x="4474114" y="169597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8" name="Google Shape;338;p36"/>
          <p:cNvGrpSpPr/>
          <p:nvPr/>
        </p:nvGrpSpPr>
        <p:grpSpPr>
          <a:xfrm>
            <a:off x="3899645" y="1009096"/>
            <a:ext cx="1344740" cy="1159807"/>
            <a:chOff x="5975075" y="2327500"/>
            <a:chExt cx="420100" cy="388350"/>
          </a:xfrm>
        </p:grpSpPr>
        <p:sp>
          <p:nvSpPr>
            <p:cNvPr id="339" name="Google Shape;339;p3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/>
          <p:nvPr/>
        </p:nvSpPr>
        <p:spPr>
          <a:xfrm>
            <a:off x="601025" y="1548150"/>
            <a:ext cx="4854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Reasons to Buy:</a:t>
            </a:r>
            <a:endParaRPr b="1" sz="23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-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Hyper growth markets</a:t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-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Pay-as-you-go pricing strategy</a:t>
            </a:r>
            <a:endParaRPr sz="23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6" name="Google Shape;346;p37"/>
          <p:cNvSpPr/>
          <p:nvPr/>
        </p:nvSpPr>
        <p:spPr>
          <a:xfrm>
            <a:off x="4423631" y="111552"/>
            <a:ext cx="296747" cy="28916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7" name="Google Shape;3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675" y="2256800"/>
            <a:ext cx="3279675" cy="9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7"/>
          <p:cNvSpPr txBox="1"/>
          <p:nvPr/>
        </p:nvSpPr>
        <p:spPr>
          <a:xfrm>
            <a:off x="7483300" y="4673525"/>
            <a:ext cx="140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Source: Sec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/>
          <p:nvPr>
            <p:ph idx="1" type="body"/>
          </p:nvPr>
        </p:nvSpPr>
        <p:spPr>
          <a:xfrm>
            <a:off x="1031425" y="1784825"/>
            <a:ext cx="7081200" cy="27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Any questions?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Template created by SlidesCarnival</a:t>
            </a:r>
            <a:endParaRPr i="1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8"/>
          <p:cNvSpPr/>
          <p:nvPr/>
        </p:nvSpPr>
        <p:spPr>
          <a:xfrm>
            <a:off x="4410757" y="111095"/>
            <a:ext cx="322468" cy="28948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637475" y="1038275"/>
            <a:ext cx="47283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2900"/>
              <a:t>Twilio is a customer communications that “uses</a:t>
            </a:r>
            <a:r>
              <a:rPr i="0" lang="en" sz="2900"/>
              <a:t> intelligent sending features to ensure messages reliably reach end-users wherever they are”</a:t>
            </a:r>
            <a:endParaRPr i="0" sz="2900"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0" l="15871" r="15864" t="0"/>
          <a:stretch/>
        </p:blipFill>
        <p:spPr>
          <a:xfrm>
            <a:off x="5465725" y="1520494"/>
            <a:ext cx="2516400" cy="24972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0" l="15870" r="15870" t="0"/>
          <a:stretch/>
        </p:blipFill>
        <p:spPr>
          <a:xfrm>
            <a:off x="7241573" y="1038275"/>
            <a:ext cx="1660800" cy="16482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7982125" y="2686475"/>
            <a:ext cx="1225800" cy="3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1200"/>
              <a:t>Source: Twilio</a:t>
            </a:r>
            <a:endParaRPr i="0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ctrTitle"/>
          </p:nvPr>
        </p:nvSpPr>
        <p:spPr>
          <a:xfrm>
            <a:off x="2129175" y="19918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4286213" y="165425"/>
            <a:ext cx="571725" cy="538171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ctrTitle"/>
          </p:nvPr>
        </p:nvSpPr>
        <p:spPr>
          <a:xfrm>
            <a:off x="2129175" y="19918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History of Twilio</a:t>
            </a:r>
            <a:endParaRPr/>
          </a:p>
        </p:txBody>
      </p:sp>
      <p:grpSp>
        <p:nvGrpSpPr>
          <p:cNvPr id="97" name="Google Shape;97;p17"/>
          <p:cNvGrpSpPr/>
          <p:nvPr/>
        </p:nvGrpSpPr>
        <p:grpSpPr>
          <a:xfrm>
            <a:off x="4304479" y="120643"/>
            <a:ext cx="535185" cy="628954"/>
            <a:chOff x="2624850" y="4296000"/>
            <a:chExt cx="380400" cy="495825"/>
          </a:xfrm>
        </p:grpSpPr>
        <p:sp>
          <p:nvSpPr>
            <p:cNvPr id="98" name="Google Shape;98;p1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8"/>
          <p:cNvCxnSpPr/>
          <p:nvPr/>
        </p:nvCxnSpPr>
        <p:spPr>
          <a:xfrm>
            <a:off x="-5775" y="2639275"/>
            <a:ext cx="91473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6" name="Google Shape;106;p18"/>
          <p:cNvGrpSpPr/>
          <p:nvPr/>
        </p:nvGrpSpPr>
        <p:grpSpPr>
          <a:xfrm>
            <a:off x="-91528" y="1678663"/>
            <a:ext cx="1859829" cy="1039425"/>
            <a:chOff x="1698450" y="3577650"/>
            <a:chExt cx="2252700" cy="1039425"/>
          </a:xfrm>
        </p:grpSpPr>
        <p:cxnSp>
          <p:nvCxnSpPr>
            <p:cNvPr id="107" name="Google Shape;107;p18"/>
            <p:cNvCxnSpPr/>
            <p:nvPr/>
          </p:nvCxnSpPr>
          <p:spPr>
            <a:xfrm flipH="1" rot="10800000">
              <a:off x="2823165" y="3927975"/>
              <a:ext cx="3300" cy="68910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sp>
          <p:nvSpPr>
            <p:cNvPr id="108" name="Google Shape;108;p18"/>
            <p:cNvSpPr txBox="1"/>
            <p:nvPr/>
          </p:nvSpPr>
          <p:spPr>
            <a:xfrm>
              <a:off x="1698450" y="3577650"/>
              <a:ext cx="22527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Lora"/>
                  <a:ea typeface="Lora"/>
                  <a:cs typeface="Lora"/>
                  <a:sym typeface="Lora"/>
                </a:rPr>
                <a:t>Founded in 2008 by Lawson, Cook &amp; Wolthius</a:t>
              </a:r>
              <a:endParaRPr b="1"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109" name="Google Shape;109;p18"/>
          <p:cNvGrpSpPr/>
          <p:nvPr/>
        </p:nvGrpSpPr>
        <p:grpSpPr>
          <a:xfrm>
            <a:off x="4429904" y="82329"/>
            <a:ext cx="293707" cy="382826"/>
            <a:chOff x="2624850" y="4296000"/>
            <a:chExt cx="380400" cy="495825"/>
          </a:xfrm>
        </p:grpSpPr>
        <p:sp>
          <p:nvSpPr>
            <p:cNvPr id="110" name="Google Shape;110;p1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3" name="Google Shape;113;p18"/>
          <p:cNvCxnSpPr/>
          <p:nvPr/>
        </p:nvCxnSpPr>
        <p:spPr>
          <a:xfrm rot="10800000">
            <a:off x="1862750" y="2569088"/>
            <a:ext cx="0" cy="65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14" name="Google Shape;114;p18"/>
          <p:cNvSpPr txBox="1"/>
          <p:nvPr/>
        </p:nvSpPr>
        <p:spPr>
          <a:xfrm>
            <a:off x="1176375" y="3217575"/>
            <a:ext cx="15558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Launched their first APIs to market between 2008-2011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357275" y="1807475"/>
            <a:ext cx="18279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Acquired startup two-factor services startup Feb 2015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16" name="Google Shape;116;p18"/>
          <p:cNvCxnSpPr>
            <a:endCxn id="115" idx="2"/>
          </p:cNvCxnSpPr>
          <p:nvPr/>
        </p:nvCxnSpPr>
        <p:spPr>
          <a:xfrm rot="10800000">
            <a:off x="4271225" y="2027075"/>
            <a:ext cx="1200" cy="689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17" name="Google Shape;117;p18"/>
          <p:cNvCxnSpPr/>
          <p:nvPr/>
        </p:nvCxnSpPr>
        <p:spPr>
          <a:xfrm rot="10800000">
            <a:off x="5021888" y="2569100"/>
            <a:ext cx="0" cy="65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18" name="Google Shape;118;p18"/>
          <p:cNvSpPr txBox="1"/>
          <p:nvPr/>
        </p:nvSpPr>
        <p:spPr>
          <a:xfrm>
            <a:off x="4425638" y="3251475"/>
            <a:ext cx="11925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Went Public in June 2016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5974375" y="1807475"/>
            <a:ext cx="9993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Acquired SendGrid Oct 2018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20" name="Google Shape;120;p18"/>
          <p:cNvCxnSpPr>
            <a:endCxn id="119" idx="2"/>
          </p:cNvCxnSpPr>
          <p:nvPr/>
        </p:nvCxnSpPr>
        <p:spPr>
          <a:xfrm rot="10800000">
            <a:off x="6474025" y="2027075"/>
            <a:ext cx="1200" cy="689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15870" r="15870" t="0"/>
          <a:stretch/>
        </p:blipFill>
        <p:spPr>
          <a:xfrm>
            <a:off x="1476050" y="613137"/>
            <a:ext cx="1143900" cy="11352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594025" y="663813"/>
            <a:ext cx="18279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ora"/>
                <a:ea typeface="Lora"/>
                <a:cs typeface="Lora"/>
                <a:sym typeface="Lora"/>
              </a:rPr>
              <a:t>CEO:</a:t>
            </a:r>
            <a:endParaRPr b="1" sz="120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23" name="Google Shape;123;p18"/>
          <p:cNvCxnSpPr>
            <a:stCxn id="124" idx="0"/>
          </p:cNvCxnSpPr>
          <p:nvPr/>
        </p:nvCxnSpPr>
        <p:spPr>
          <a:xfrm rot="10800000">
            <a:off x="7857938" y="2569100"/>
            <a:ext cx="0" cy="65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24" name="Google Shape;124;p18"/>
          <p:cNvSpPr txBox="1"/>
          <p:nvPr/>
        </p:nvSpPr>
        <p:spPr>
          <a:xfrm>
            <a:off x="7261688" y="3219500"/>
            <a:ext cx="11925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Acquired Segment Oct 2020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8142225" y="1807475"/>
            <a:ext cx="9993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Acquired Zipwhip May 2021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26" name="Google Shape;126;p18"/>
          <p:cNvCxnSpPr>
            <a:endCxn id="125" idx="2"/>
          </p:cNvCxnSpPr>
          <p:nvPr/>
        </p:nvCxnSpPr>
        <p:spPr>
          <a:xfrm rot="10800000">
            <a:off x="8641875" y="2027075"/>
            <a:ext cx="1200" cy="689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27" name="Google Shape;127;p18"/>
          <p:cNvSpPr txBox="1"/>
          <p:nvPr>
            <p:ph idx="4294967295" type="body"/>
          </p:nvPr>
        </p:nvSpPr>
        <p:spPr>
          <a:xfrm>
            <a:off x="2291450" y="716625"/>
            <a:ext cx="9993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900"/>
              <a:t>Source: Twilio</a:t>
            </a:r>
            <a:endParaRPr i="0" sz="900"/>
          </a:p>
        </p:txBody>
      </p:sp>
      <p:sp>
        <p:nvSpPr>
          <p:cNvPr id="128" name="Google Shape;128;p18"/>
          <p:cNvSpPr txBox="1"/>
          <p:nvPr>
            <p:ph idx="4294967295" type="body"/>
          </p:nvPr>
        </p:nvSpPr>
        <p:spPr>
          <a:xfrm>
            <a:off x="7854125" y="4841650"/>
            <a:ext cx="1192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900"/>
              <a:t>Source: </a:t>
            </a:r>
            <a:r>
              <a:rPr lang="en" sz="900"/>
              <a:t>Wikipedia</a:t>
            </a:r>
            <a:endParaRPr i="0"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ctrTitle"/>
          </p:nvPr>
        </p:nvSpPr>
        <p:spPr>
          <a:xfrm>
            <a:off x="2129175" y="2188825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Portfolio</a:t>
            </a:r>
            <a:endParaRPr/>
          </a:p>
        </p:txBody>
      </p:sp>
      <p:grpSp>
        <p:nvGrpSpPr>
          <p:cNvPr id="134" name="Google Shape;134;p19"/>
          <p:cNvGrpSpPr/>
          <p:nvPr/>
        </p:nvGrpSpPr>
        <p:grpSpPr>
          <a:xfrm>
            <a:off x="4236783" y="162126"/>
            <a:ext cx="670437" cy="565992"/>
            <a:chOff x="2599825" y="3689700"/>
            <a:chExt cx="429850" cy="360275"/>
          </a:xfrm>
        </p:grpSpPr>
        <p:sp>
          <p:nvSpPr>
            <p:cNvPr id="135" name="Google Shape;135;p1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0"/>
          <p:cNvGrpSpPr/>
          <p:nvPr/>
        </p:nvGrpSpPr>
        <p:grpSpPr>
          <a:xfrm>
            <a:off x="4406083" y="96029"/>
            <a:ext cx="331887" cy="278168"/>
            <a:chOff x="2599825" y="3689700"/>
            <a:chExt cx="429850" cy="360275"/>
          </a:xfrm>
        </p:grpSpPr>
        <p:sp>
          <p:nvSpPr>
            <p:cNvPr id="142" name="Google Shape;142;p2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13" y="866775"/>
            <a:ext cx="2809875" cy="34099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312425" y="4682150"/>
            <a:ext cx="1758600" cy="3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1200"/>
              <a:t>Source: Twilio.com</a:t>
            </a:r>
            <a:endParaRPr i="0" sz="1200"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4575" y="898355"/>
            <a:ext cx="5722774" cy="387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5197150" y="1647000"/>
            <a:ext cx="1980600" cy="1849500"/>
          </a:xfrm>
          <a:prstGeom prst="ellipse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48" name="Google Shape;148;p20"/>
          <p:cNvCxnSpPr>
            <a:stCxn id="147" idx="2"/>
            <a:endCxn id="144" idx="3"/>
          </p:cNvCxnSpPr>
          <p:nvPr/>
        </p:nvCxnSpPr>
        <p:spPr>
          <a:xfrm rot="10800000">
            <a:off x="3122350" y="2571750"/>
            <a:ext cx="2074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Positioning</a:t>
            </a:r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4274888" y="146204"/>
            <a:ext cx="593977" cy="542038"/>
            <a:chOff x="6625350" y="1613750"/>
            <a:chExt cx="480525" cy="438400"/>
          </a:xfrm>
        </p:grpSpPr>
        <p:sp>
          <p:nvSpPr>
            <p:cNvPr id="155" name="Google Shape;155;p21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b="26742" l="10642" r="13822" t="26747"/>
          <a:stretch/>
        </p:blipFill>
        <p:spPr>
          <a:xfrm>
            <a:off x="2233875" y="3193800"/>
            <a:ext cx="4676251" cy="16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>
            <p:ph idx="4294967295" type="body"/>
          </p:nvPr>
        </p:nvSpPr>
        <p:spPr>
          <a:xfrm>
            <a:off x="5256375" y="4741700"/>
            <a:ext cx="1758600" cy="3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1200"/>
              <a:t>Source: </a:t>
            </a:r>
            <a:r>
              <a:rPr lang="en" sz="1200"/>
              <a:t>Forbes</a:t>
            </a:r>
            <a:endParaRPr i="0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Yor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EEEE"/>
      </a:lt2>
      <a:accent1>
        <a:srgbClr val="CC0000"/>
      </a:accent1>
      <a:accent2>
        <a:srgbClr val="FF8671"/>
      </a:accent2>
      <a:accent3>
        <a:srgbClr val="111111"/>
      </a:accent3>
      <a:accent4>
        <a:srgbClr val="666666"/>
      </a:accent4>
      <a:accent5>
        <a:srgbClr val="999999"/>
      </a:accent5>
      <a:accent6>
        <a:srgbClr val="990000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